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83"/>
  </p:notesMasterIdLst>
  <p:sldIdLst>
    <p:sldId id="256" r:id="rId2"/>
    <p:sldId id="340" r:id="rId3"/>
    <p:sldId id="310" r:id="rId4"/>
    <p:sldId id="341" r:id="rId5"/>
    <p:sldId id="311" r:id="rId6"/>
    <p:sldId id="312" r:id="rId7"/>
    <p:sldId id="257" r:id="rId8"/>
    <p:sldId id="289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88" r:id="rId23"/>
    <p:sldId id="309" r:id="rId24"/>
    <p:sldId id="271" r:id="rId25"/>
    <p:sldId id="272" r:id="rId26"/>
    <p:sldId id="273" r:id="rId27"/>
    <p:sldId id="274" r:id="rId28"/>
    <p:sldId id="275" r:id="rId29"/>
    <p:sldId id="276" r:id="rId30"/>
    <p:sldId id="277" r:id="rId31"/>
    <p:sldId id="278" r:id="rId32"/>
    <p:sldId id="279" r:id="rId33"/>
    <p:sldId id="280" r:id="rId34"/>
    <p:sldId id="281" r:id="rId35"/>
    <p:sldId id="282" r:id="rId36"/>
    <p:sldId id="283" r:id="rId37"/>
    <p:sldId id="284" r:id="rId38"/>
    <p:sldId id="285" r:id="rId39"/>
    <p:sldId id="297" r:id="rId40"/>
    <p:sldId id="298" r:id="rId41"/>
    <p:sldId id="299" r:id="rId42"/>
    <p:sldId id="300" r:id="rId43"/>
    <p:sldId id="301" r:id="rId44"/>
    <p:sldId id="290" r:id="rId45"/>
    <p:sldId id="291" r:id="rId46"/>
    <p:sldId id="292" r:id="rId47"/>
    <p:sldId id="293" r:id="rId48"/>
    <p:sldId id="294" r:id="rId49"/>
    <p:sldId id="295" r:id="rId50"/>
    <p:sldId id="296" r:id="rId51"/>
    <p:sldId id="331" r:id="rId52"/>
    <p:sldId id="342" r:id="rId53"/>
    <p:sldId id="344" r:id="rId54"/>
    <p:sldId id="332" r:id="rId55"/>
    <p:sldId id="336" r:id="rId56"/>
    <p:sldId id="337" r:id="rId57"/>
    <p:sldId id="333" r:id="rId58"/>
    <p:sldId id="343" r:id="rId59"/>
    <p:sldId id="334" r:id="rId60"/>
    <p:sldId id="335" r:id="rId61"/>
    <p:sldId id="345" r:id="rId62"/>
    <p:sldId id="346" r:id="rId63"/>
    <p:sldId id="347" r:id="rId64"/>
    <p:sldId id="338" r:id="rId65"/>
    <p:sldId id="339" r:id="rId66"/>
    <p:sldId id="302" r:id="rId67"/>
    <p:sldId id="303" r:id="rId68"/>
    <p:sldId id="304" r:id="rId69"/>
    <p:sldId id="305" r:id="rId70"/>
    <p:sldId id="306" r:id="rId71"/>
    <p:sldId id="307" r:id="rId72"/>
    <p:sldId id="308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  <p:sldId id="330" r:id="rId82"/>
  </p:sldIdLst>
  <p:sldSz cx="9144000" cy="6858000" type="screen4x3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Giulio" initials="GF" lastIdx="29" clrIdx="0"/>
  <p:cmAuthor id="1" name="festaG" initials="f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495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7265" autoAdjust="0"/>
  </p:normalViewPr>
  <p:slideViewPr>
    <p:cSldViewPr>
      <p:cViewPr varScale="1">
        <p:scale>
          <a:sx n="57" d="100"/>
          <a:sy n="57" d="100"/>
        </p:scale>
        <p:origin x="1188" y="5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commentAuthors" Target="commentAuthor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notesMaster" Target="notesMasters/notesMaster1.xml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2-12-30T15:29:07.260" idx="1">
    <p:pos x="10" y="10"/>
    <p:text>LOL</p:tex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D78F4D-402C-46E0-A4BB-DF91EA86B14C}" type="datetimeFigureOut">
              <a:rPr lang="it-IT" smtClean="0"/>
              <a:pPr/>
              <a:t>07/01/2013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0604CA-7593-4640-8FA1-5523937B8510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264195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604CA-7593-4640-8FA1-5523937B8510}" type="slidenum">
              <a:rPr lang="it-IT" smtClean="0"/>
              <a:pPr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220290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smtClean="0"/>
              <a:t>Questa che</a:t>
            </a:r>
            <a:r>
              <a:rPr lang="it-IT" baseline="0" dirty="0" smtClean="0"/>
              <a:t> ho mostrato sostanzialmente è l’idea su cui noi volevamo basarci per implementare la gestione dei pagamenti ma essendo a bassa priorità non è stato implementato sia per mancanza di tempo effettivo sia per mancanza di skill necessarie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604CA-7593-4640-8FA1-5523937B8510}" type="slidenum">
              <a:rPr lang="it-IT" smtClean="0"/>
              <a:pPr/>
              <a:t>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710852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dirty="0" smtClean="0"/>
              <a:t>Problemi come: rimborso,cauzione,sconti</a:t>
            </a:r>
            <a:r>
              <a:rPr lang="it-IT" sz="1200" baseline="0" dirty="0" smtClean="0"/>
              <a:t> era specificato solo concettualmente ma non come farlo quindi o si sceglieva una strada dettagliata oppure si rimaneva sul generale.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sz="1200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sz="1200" dirty="0" smtClean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604CA-7593-4640-8FA1-5523937B8510}" type="slidenum">
              <a:rPr lang="it-IT" smtClean="0"/>
              <a:pPr/>
              <a:t>21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168593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smtClean="0"/>
              <a:t>Come gia accennato da francesco</a:t>
            </a:r>
            <a:r>
              <a:rPr lang="it-IT" baseline="0" dirty="0" smtClean="0"/>
              <a:t> il nostro team si è occupato della gestione dei pagamenti, dei servizi quali mensa e orario e dei tirocinanti del sistema at-silo io mi occuperò di esporre la gestione dei pagamenti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604CA-7593-4640-8FA1-5523937B8510}" type="slidenum">
              <a:rPr lang="it-IT" smtClean="0"/>
              <a:pPr/>
              <a:t>22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220290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smtClean="0"/>
              <a:t>Inizio:: Come </a:t>
            </a:r>
            <a:r>
              <a:rPr lang="it-IT" sz="1200" dirty="0" smtClean="0"/>
              <a:t>detto già in precedenza in una diapositiva, un problema che abbiamo riscontrato nella stesura del RAD, è stato quello dei tirocinanti.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sz="120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dirty="0" smtClean="0"/>
              <a:t>Fine:: Tutto questo ha richiesto un maggior impegno che all’inizio non era stato programmato.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sz="1200" dirty="0" smtClean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604CA-7593-4640-8FA1-5523937B8510}" type="slidenum">
              <a:rPr lang="it-IT" smtClean="0"/>
              <a:pPr/>
              <a:t>36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168593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mtClean="0">
                <a:latin typeface="Arial" pitchFamily="34" charset="0"/>
                <a:cs typeface="Arial" pitchFamily="34" charset="0"/>
              </a:rPr>
              <a:t>1)  una volta superate le prime difficoltà, il lavoro è continuato in modo uniforme.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604CA-7593-4640-8FA1-5523937B8510}" type="slidenum">
              <a:rPr lang="it-IT" smtClean="0"/>
              <a:pPr/>
              <a:t>38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590009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 smtClean="0"/>
              <a:t>Gli obiettivi di design servono a definire le basi per la produzione e lo sviluppo del nostro</a:t>
            </a:r>
            <a:r>
              <a:rPr lang="it-IT" baseline="0" dirty="0" smtClean="0"/>
              <a:t> sistema, in quanto su di esse vengono fondate le scelte prese durante la fase d’implementazione. 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604CA-7593-4640-8FA1-5523937B8510}" type="slidenum">
              <a:rPr lang="it-IT" smtClean="0"/>
              <a:pPr/>
              <a:t>40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000854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it-IT" sz="1200" dirty="0" smtClean="0"/>
              <a:t>Il</a:t>
            </a:r>
            <a:r>
              <a:rPr lang="it-IT" sz="1200" baseline="0" dirty="0" smtClean="0"/>
              <a:t> nostro sistema garantisce la sicurezza e la tutela della privacy gestendo i dati sensibili, come ad esempio carte di credito o conti correnti specificati nella gestione dei pagamenti in modo affidabile sia in campo di sicurezza web sia rispettando le leggi tutt’ora in vigore.</a:t>
            </a:r>
            <a:endParaRPr lang="it-IT" dirty="0" smtClean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604CA-7593-4640-8FA1-5523937B8510}" type="slidenum">
              <a:rPr lang="it-IT" smtClean="0"/>
              <a:pPr/>
              <a:t>41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398295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just"/>
            <a:r>
              <a:rPr lang="it-IT" sz="1200" dirty="0" smtClean="0"/>
              <a:t>Un altro obiettivo di design che ci siamo prefissati è quello di fornire una risposta ad una qualsiasi operazione eseguita dall’utente</a:t>
            </a:r>
            <a:r>
              <a:rPr lang="it-IT" sz="1200" baseline="0" dirty="0" smtClean="0"/>
              <a:t> entro e non oltre i 5 secondi.</a:t>
            </a:r>
          </a:p>
          <a:p>
            <a:pPr algn="just"/>
            <a:r>
              <a:rPr lang="it-IT" sz="1200" baseline="0" dirty="0" smtClean="0"/>
              <a:t>Per favorire queste performance ad esempio, nella gestione delle graduatorie, vengono filtrati a priori i risultati in modo tale che l’utente riceva velocemente una risposta </a:t>
            </a:r>
            <a:endParaRPr lang="it-IT" sz="1200" dirty="0" smtClean="0"/>
          </a:p>
          <a:p>
            <a:endParaRPr lang="it-IT" dirty="0" smtClean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604CA-7593-4640-8FA1-5523937B8510}" type="slidenum">
              <a:rPr lang="it-IT" smtClean="0"/>
              <a:pPr/>
              <a:t>42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852051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it-IT" dirty="0" smtClean="0"/>
              <a:t>Il</a:t>
            </a:r>
            <a:r>
              <a:rPr lang="it-IT" baseline="0" dirty="0" smtClean="0"/>
              <a:t> nostro sistema è facile d’apprendere grazie ad un interfaccia semplice con bottoni provvisti di nomi univoci e non ambigui che permettono all’utente di utilizzare facilmente il nostro sistema.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604CA-7593-4640-8FA1-5523937B8510}" type="slidenum">
              <a:rPr lang="it-IT" smtClean="0"/>
              <a:pPr/>
              <a:t>43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2984840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arenR"/>
            </a:pPr>
            <a:r>
              <a:rPr lang="it-IT" sz="1200" b="1" dirty="0" err="1" smtClean="0"/>
              <a:t>Presentation</a:t>
            </a:r>
            <a:r>
              <a:rPr lang="it-IT" sz="1200" b="1" dirty="0" smtClean="0"/>
              <a:t>: </a:t>
            </a:r>
            <a:r>
              <a:rPr lang="it-IT" sz="1200" dirty="0" smtClean="0"/>
              <a:t>raccoglie i sottosistemi adibiti alla gestione delle interfacce grafiche:</a:t>
            </a:r>
          </a:p>
          <a:p>
            <a:pPr marL="514350" indent="-514350">
              <a:buFont typeface="+mj-lt"/>
              <a:buAutoNum type="arabicParenR"/>
            </a:pPr>
            <a:r>
              <a:rPr lang="it-IT" sz="1200" b="1" dirty="0" err="1" smtClean="0"/>
              <a:t>Application</a:t>
            </a:r>
            <a:r>
              <a:rPr lang="it-IT" sz="1200" dirty="0" smtClean="0"/>
              <a:t>: si occupa della gestione della logica applicativa del sistema;</a:t>
            </a:r>
          </a:p>
          <a:p>
            <a:pPr marL="514350" indent="-514350"/>
            <a:r>
              <a:rPr lang="it-IT" sz="1200" b="1" dirty="0" smtClean="0"/>
              <a:t>3)</a:t>
            </a:r>
            <a:r>
              <a:rPr lang="it-IT" sz="1200" b="1" baseline="0" dirty="0" smtClean="0"/>
              <a:t> </a:t>
            </a:r>
            <a:r>
              <a:rPr lang="it-IT" sz="1200" b="1" dirty="0" err="1" smtClean="0"/>
              <a:t>Beans</a:t>
            </a:r>
            <a:r>
              <a:rPr lang="it-IT" sz="1200" dirty="0" smtClean="0"/>
              <a:t>: si occupa della gestione e dello scambio dei dati tra i sistemi; </a:t>
            </a:r>
          </a:p>
          <a:p>
            <a:pPr marL="514350" indent="-514350"/>
            <a:r>
              <a:rPr lang="it-IT" sz="1200" b="1" dirty="0" smtClean="0"/>
              <a:t>5)	</a:t>
            </a:r>
            <a:r>
              <a:rPr lang="it-IT" sz="1200" b="1" dirty="0" err="1" smtClean="0"/>
              <a:t>Storage</a:t>
            </a:r>
            <a:r>
              <a:rPr lang="it-IT" sz="1200" dirty="0" smtClean="0"/>
              <a:t>: sistema che gestisce ed immagazzina i dati persistenti:</a:t>
            </a:r>
          </a:p>
          <a:p>
            <a:pPr marL="514350" indent="-514350"/>
            <a:r>
              <a:rPr lang="it-IT" sz="1200" b="1" dirty="0" smtClean="0"/>
              <a:t>6)	</a:t>
            </a:r>
            <a:r>
              <a:rPr lang="it-IT" sz="1200" b="1" dirty="0" err="1" smtClean="0"/>
              <a:t>Exception</a:t>
            </a:r>
            <a:r>
              <a:rPr lang="it-IT" sz="1200" dirty="0" smtClean="0"/>
              <a:t>: gestione delle eccezioni del sistema.</a:t>
            </a:r>
          </a:p>
          <a:p>
            <a:pPr marL="514350" indent="-514350">
              <a:buFont typeface="+mj-lt"/>
              <a:buNone/>
            </a:pPr>
            <a:endParaRPr lang="it-IT" sz="1200" b="1" dirty="0" smtClean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70604CA-7593-4640-8FA1-5523937B8510}" type="slidenum">
              <a:rPr lang="it-IT" smtClean="0"/>
              <a:pPr/>
              <a:t>44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977972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baseline="0" dirty="0" smtClean="0"/>
              <a:t>il nostro team si è occupato della gestione dei pagamenti, dei servizi quali mensa e orario e dei tirocinanti del sistema at-silo.</a:t>
            </a:r>
          </a:p>
          <a:p>
            <a:r>
              <a:rPr lang="it-IT" baseline="0" dirty="0" smtClean="0"/>
              <a:t>Ci siamo posti l’obiettivo di..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604CA-7593-4640-8FA1-5523937B8510}" type="slidenum">
              <a:rPr lang="it-IT" smtClean="0"/>
              <a:pPr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2202908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arenR"/>
            </a:pPr>
            <a:r>
              <a:rPr lang="it-IT" sz="1200" b="1" dirty="0" err="1" smtClean="0"/>
              <a:t>Presentation</a:t>
            </a:r>
            <a:r>
              <a:rPr lang="it-IT" sz="1200" b="1" dirty="0" smtClean="0"/>
              <a:t>: </a:t>
            </a:r>
            <a:r>
              <a:rPr lang="it-IT" sz="1200" dirty="0" smtClean="0"/>
              <a:t>raccoglie i sottosistemi adibiti alla gestione delle interfacce grafiche:</a:t>
            </a:r>
          </a:p>
          <a:p>
            <a:pPr marL="514350" indent="-514350">
              <a:buFont typeface="+mj-lt"/>
              <a:buAutoNum type="arabicParenR"/>
            </a:pPr>
            <a:r>
              <a:rPr lang="it-IT" sz="1200" b="1" dirty="0" err="1" smtClean="0"/>
              <a:t>Application</a:t>
            </a:r>
            <a:r>
              <a:rPr lang="it-IT" sz="1200" dirty="0" smtClean="0"/>
              <a:t>: si occupa della gestione della logica applicativa del sistema;</a:t>
            </a:r>
          </a:p>
          <a:p>
            <a:pPr marL="514350" indent="-514350"/>
            <a:r>
              <a:rPr lang="it-IT" sz="1200" b="1" dirty="0" smtClean="0"/>
              <a:t>3)</a:t>
            </a:r>
            <a:r>
              <a:rPr lang="it-IT" sz="1200" b="1" baseline="0" dirty="0" smtClean="0"/>
              <a:t> </a:t>
            </a:r>
            <a:r>
              <a:rPr lang="it-IT" sz="1200" b="1" dirty="0" err="1" smtClean="0"/>
              <a:t>Beans</a:t>
            </a:r>
            <a:r>
              <a:rPr lang="it-IT" sz="1200" dirty="0" smtClean="0"/>
              <a:t>: si occupa della gestione e dello scambio dei dati tra i sistemi; </a:t>
            </a:r>
          </a:p>
          <a:p>
            <a:pPr marL="514350" indent="-514350"/>
            <a:r>
              <a:rPr lang="it-IT" sz="1200" b="1" dirty="0" smtClean="0"/>
              <a:t>5)	</a:t>
            </a:r>
            <a:r>
              <a:rPr lang="it-IT" sz="1200" b="1" dirty="0" err="1" smtClean="0"/>
              <a:t>Storage</a:t>
            </a:r>
            <a:r>
              <a:rPr lang="it-IT" sz="1200" dirty="0" smtClean="0"/>
              <a:t>: sistema che gestisce ed immagazzina i dati persistenti:</a:t>
            </a:r>
          </a:p>
          <a:p>
            <a:pPr marL="514350" indent="-514350"/>
            <a:r>
              <a:rPr lang="it-IT" sz="1200" b="1" dirty="0" smtClean="0"/>
              <a:t>6)	</a:t>
            </a:r>
            <a:r>
              <a:rPr lang="it-IT" sz="1200" b="1" dirty="0" err="1" smtClean="0"/>
              <a:t>Exception</a:t>
            </a:r>
            <a:r>
              <a:rPr lang="it-IT" sz="1200" dirty="0" smtClean="0"/>
              <a:t>: gestione delle eccezioni del sistema.</a:t>
            </a:r>
          </a:p>
          <a:p>
            <a:pPr marL="514350" indent="-514350">
              <a:buFont typeface="+mj-lt"/>
              <a:buNone/>
            </a:pPr>
            <a:endParaRPr lang="it-IT" sz="1200" b="1" dirty="0" smtClean="0"/>
          </a:p>
          <a:p>
            <a:endParaRPr lang="it-IT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70604CA-7593-4640-8FA1-5523937B8510}" type="slidenum">
              <a:rPr lang="it-IT" smtClean="0"/>
              <a:pPr/>
              <a:t>45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4441520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it-IT" dirty="0" err="1" smtClean="0"/>
              <a:t>…anche</a:t>
            </a:r>
            <a:r>
              <a:rPr lang="it-IT" dirty="0" smtClean="0"/>
              <a:t> </a:t>
            </a:r>
            <a:r>
              <a:rPr lang="it-IT" dirty="0" err="1" smtClean="0"/>
              <a:t>Presentation</a:t>
            </a:r>
            <a:r>
              <a:rPr lang="it-IT" dirty="0" smtClean="0"/>
              <a:t> era diviso in 3 sottosistemi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604CA-7593-4640-8FA1-5523937B8510}" type="slidenum">
              <a:rPr lang="it-IT" smtClean="0"/>
              <a:pPr/>
              <a:t>46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2329897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it-IT" dirty="0" smtClean="0"/>
              <a:t>In </a:t>
            </a:r>
            <a:r>
              <a:rPr lang="it-IT" dirty="0" err="1" smtClean="0"/>
              <a:t>Presentation</a:t>
            </a:r>
            <a:r>
              <a:rPr lang="it-IT" baseline="0" dirty="0" smtClean="0"/>
              <a:t> </a:t>
            </a:r>
            <a:r>
              <a:rPr lang="it-IT" baseline="0" smtClean="0"/>
              <a:t>2 sottosistemi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604CA-7593-4640-8FA1-5523937B8510}" type="slidenum">
              <a:rPr lang="it-IT" smtClean="0"/>
              <a:pPr/>
              <a:t>49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015586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604CA-7593-4640-8FA1-5523937B8510}" type="slidenum">
              <a:rPr lang="it-IT" smtClean="0"/>
              <a:pPr/>
              <a:t>56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1501044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it-IT" sz="2600" dirty="0" smtClean="0">
                <a:cs typeface="Times New Roman" panose="02020603050405020304" pitchFamily="18" charset="0"/>
              </a:rPr>
              <a:t>Caricati solo i dati presenti nella tabella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it-IT" sz="2600" dirty="0" smtClean="0">
                <a:cs typeface="Times New Roman" panose="02020603050405020304" pitchFamily="18" charset="0"/>
              </a:rPr>
              <a:t>Nessuna lettura di dati non necessari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it-IT" sz="2600" dirty="0" smtClean="0">
                <a:cs typeface="Times New Roman" panose="02020603050405020304" pitchFamily="18" charset="0"/>
              </a:rPr>
              <a:t>Maggiori prestazioni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it-IT" sz="2600" dirty="0" smtClean="0">
                <a:cs typeface="Times New Roman" panose="02020603050405020304" pitchFamily="18" charset="0"/>
              </a:rPr>
              <a:t>Si evita di leggere</a:t>
            </a:r>
            <a:r>
              <a:rPr lang="it-IT" sz="2600" baseline="0" dirty="0" smtClean="0">
                <a:cs typeface="Times New Roman" panose="02020603050405020304" pitchFamily="18" charset="0"/>
              </a:rPr>
              <a:t> tabelle non necessarie</a:t>
            </a:r>
            <a:endParaRPr lang="it-IT" sz="2600" dirty="0" smtClean="0">
              <a:cs typeface="Times New Roman" panose="02020603050405020304" pitchFamily="18" charset="0"/>
            </a:endParaRP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it-IT" sz="2600" dirty="0" smtClean="0">
                <a:cs typeface="Times New Roman" panose="02020603050405020304" pitchFamily="18" charset="0"/>
              </a:rPr>
              <a:t>Creazione di </a:t>
            </a:r>
            <a:r>
              <a:rPr lang="it-IT" sz="2600" dirty="0" err="1" smtClean="0">
                <a:cs typeface="Times New Roman" panose="02020603050405020304" pitchFamily="18" charset="0"/>
              </a:rPr>
              <a:t>entity</a:t>
            </a:r>
            <a:r>
              <a:rPr lang="it-IT" sz="2600" dirty="0" smtClean="0">
                <a:cs typeface="Times New Roman" panose="02020603050405020304" pitchFamily="18" charset="0"/>
              </a:rPr>
              <a:t> con campi </a:t>
            </a:r>
            <a:r>
              <a:rPr lang="it-IT" sz="2600" dirty="0" err="1" smtClean="0">
                <a:cs typeface="Times New Roman" panose="02020603050405020304" pitchFamily="18" charset="0"/>
              </a:rPr>
              <a:t>null</a:t>
            </a:r>
            <a:endParaRPr lang="it-IT" sz="2600" dirty="0" smtClean="0">
              <a:cs typeface="Times New Roman" panose="02020603050405020304" pitchFamily="18" charset="0"/>
            </a:endParaRP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it-IT" sz="2600" dirty="0" smtClean="0">
                <a:cs typeface="Times New Roman" panose="02020603050405020304" pitchFamily="18" charset="0"/>
              </a:rPr>
              <a:t>Codice più soggetto ad errori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it-IT" sz="2600" dirty="0" smtClean="0">
                <a:cs typeface="Times New Roman" panose="02020603050405020304" pitchFamily="18" charset="0"/>
              </a:rPr>
              <a:t>Servono più controlli per evitare i campi </a:t>
            </a:r>
            <a:r>
              <a:rPr lang="it-IT" sz="2600" dirty="0" err="1" smtClean="0">
                <a:cs typeface="Times New Roman" panose="02020603050405020304" pitchFamily="18" charset="0"/>
              </a:rPr>
              <a:t>null</a:t>
            </a:r>
            <a:endParaRPr lang="it-IT" sz="2600" dirty="0" smtClean="0">
              <a:cs typeface="Times New Roman" panose="02020603050405020304" pitchFamily="18" charset="0"/>
            </a:endParaRP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it-IT" sz="2600" dirty="0" smtClean="0">
                <a:cs typeface="Times New Roman" panose="02020603050405020304" pitchFamily="18" charset="0"/>
              </a:rPr>
              <a:t>Molte </a:t>
            </a:r>
            <a:r>
              <a:rPr lang="it-IT" sz="2600" dirty="0" err="1" smtClean="0">
                <a:cs typeface="Times New Roman" panose="02020603050405020304" pitchFamily="18" charset="0"/>
              </a:rPr>
              <a:t>NullPointerException</a:t>
            </a:r>
            <a:r>
              <a:rPr lang="it-IT" sz="2600" dirty="0" smtClean="0">
                <a:cs typeface="Times New Roman" panose="02020603050405020304" pitchFamily="18" charset="0"/>
              </a:rPr>
              <a:t> in fase di test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it-IT" sz="2600" dirty="0" smtClean="0">
                <a:cs typeface="Times New Roman" panose="02020603050405020304" pitchFamily="18" charset="0"/>
              </a:rPr>
              <a:t>Bisogna chiamare altri manager per attraversare le relazioni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it-IT" sz="2600" dirty="0" smtClean="0">
                <a:cs typeface="Times New Roman" panose="02020603050405020304" pitchFamily="18" charset="0"/>
              </a:rPr>
              <a:t>Maggiore complessità dei control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604CA-7593-4640-8FA1-5523937B8510}" type="slidenum">
              <a:rPr lang="it-IT" smtClean="0"/>
              <a:pPr/>
              <a:t>62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0647132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it-IT" sz="2600" dirty="0" smtClean="0">
                <a:cs typeface="Times New Roman" panose="02020603050405020304" pitchFamily="18" charset="0"/>
              </a:rPr>
              <a:t>Caricati solo i dati presenti nella tabella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it-IT" sz="2600" dirty="0" smtClean="0">
                <a:cs typeface="Times New Roman" panose="02020603050405020304" pitchFamily="18" charset="0"/>
              </a:rPr>
              <a:t>Nessuna lettura di dati non necessari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it-IT" sz="2600" dirty="0" smtClean="0">
                <a:cs typeface="Times New Roman" panose="02020603050405020304" pitchFamily="18" charset="0"/>
              </a:rPr>
              <a:t>Maggiori prestazioni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it-IT" sz="2600" dirty="0" smtClean="0">
                <a:cs typeface="Times New Roman" panose="02020603050405020304" pitchFamily="18" charset="0"/>
              </a:rPr>
              <a:t>Si evita di leggere</a:t>
            </a:r>
            <a:r>
              <a:rPr lang="it-IT" sz="2600" baseline="0" dirty="0" smtClean="0">
                <a:cs typeface="Times New Roman" panose="02020603050405020304" pitchFamily="18" charset="0"/>
              </a:rPr>
              <a:t> tabelle non necessarie</a:t>
            </a:r>
            <a:endParaRPr lang="it-IT" sz="2600" dirty="0" smtClean="0">
              <a:cs typeface="Times New Roman" panose="02020603050405020304" pitchFamily="18" charset="0"/>
            </a:endParaRP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it-IT" sz="2600" dirty="0" smtClean="0">
                <a:cs typeface="Times New Roman" panose="02020603050405020304" pitchFamily="18" charset="0"/>
              </a:rPr>
              <a:t>Creazione di </a:t>
            </a:r>
            <a:r>
              <a:rPr lang="it-IT" sz="2600" dirty="0" err="1" smtClean="0">
                <a:cs typeface="Times New Roman" panose="02020603050405020304" pitchFamily="18" charset="0"/>
              </a:rPr>
              <a:t>entity</a:t>
            </a:r>
            <a:r>
              <a:rPr lang="it-IT" sz="2600" dirty="0" smtClean="0">
                <a:cs typeface="Times New Roman" panose="02020603050405020304" pitchFamily="18" charset="0"/>
              </a:rPr>
              <a:t> con campi </a:t>
            </a:r>
            <a:r>
              <a:rPr lang="it-IT" sz="2600" dirty="0" err="1" smtClean="0">
                <a:cs typeface="Times New Roman" panose="02020603050405020304" pitchFamily="18" charset="0"/>
              </a:rPr>
              <a:t>null</a:t>
            </a:r>
            <a:endParaRPr lang="it-IT" sz="2600" dirty="0" smtClean="0">
              <a:cs typeface="Times New Roman" panose="02020603050405020304" pitchFamily="18" charset="0"/>
            </a:endParaRP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it-IT" sz="2600" dirty="0" smtClean="0">
                <a:cs typeface="Times New Roman" panose="02020603050405020304" pitchFamily="18" charset="0"/>
              </a:rPr>
              <a:t>Codice più soggetto ad errori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it-IT" sz="2600" dirty="0" smtClean="0">
                <a:cs typeface="Times New Roman" panose="02020603050405020304" pitchFamily="18" charset="0"/>
              </a:rPr>
              <a:t>Servono più controlli per evitare i campi </a:t>
            </a:r>
            <a:r>
              <a:rPr lang="it-IT" sz="2600" dirty="0" err="1" smtClean="0">
                <a:cs typeface="Times New Roman" panose="02020603050405020304" pitchFamily="18" charset="0"/>
              </a:rPr>
              <a:t>null</a:t>
            </a:r>
            <a:endParaRPr lang="it-IT" sz="2600" dirty="0" smtClean="0">
              <a:cs typeface="Times New Roman" panose="02020603050405020304" pitchFamily="18" charset="0"/>
            </a:endParaRP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it-IT" sz="2600" dirty="0" smtClean="0">
                <a:cs typeface="Times New Roman" panose="02020603050405020304" pitchFamily="18" charset="0"/>
              </a:rPr>
              <a:t>Molte </a:t>
            </a:r>
            <a:r>
              <a:rPr lang="it-IT" sz="2600" dirty="0" err="1" smtClean="0">
                <a:cs typeface="Times New Roman" panose="02020603050405020304" pitchFamily="18" charset="0"/>
              </a:rPr>
              <a:t>NullPointerException</a:t>
            </a:r>
            <a:r>
              <a:rPr lang="it-IT" sz="2600" dirty="0" smtClean="0">
                <a:cs typeface="Times New Roman" panose="02020603050405020304" pitchFamily="18" charset="0"/>
              </a:rPr>
              <a:t> in fase di test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it-IT" sz="2600" dirty="0" smtClean="0">
                <a:cs typeface="Times New Roman" panose="02020603050405020304" pitchFamily="18" charset="0"/>
              </a:rPr>
              <a:t>Bisogna chiamare altri manager per attraversare le relazioni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it-IT" sz="2600" smtClean="0">
                <a:cs typeface="Times New Roman" panose="02020603050405020304" pitchFamily="18" charset="0"/>
              </a:rPr>
              <a:t>Maggiore complessità dei control</a:t>
            </a:r>
            <a:endParaRPr lang="it-IT" sz="2600" dirty="0" smtClean="0">
              <a:cs typeface="Times New Roman" panose="02020603050405020304" pitchFamily="18" charset="0"/>
            </a:endParaRP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604CA-7593-4640-8FA1-5523937B8510}" type="slidenum">
              <a:rPr lang="it-IT" smtClean="0"/>
              <a:pPr/>
              <a:t>63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8283580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smtClean="0"/>
              <a:t>L’implementazione è stata la fase di progettazione che ha ritardato la consegna del prodotto finale. Avendo creato un database iniziale, tutta l’implementazione è stata soggetta alle modifiche apportate alla base di dati. </a:t>
            </a:r>
          </a:p>
          <a:p>
            <a:r>
              <a:rPr lang="it-IT" dirty="0" smtClean="0"/>
              <a:t>Durante questa fase sono state trovate delle sbavature commesse in fase di </a:t>
            </a:r>
            <a:r>
              <a:rPr lang="it-IT" dirty="0" err="1" smtClean="0"/>
              <a:t>mapping</a:t>
            </a:r>
            <a:r>
              <a:rPr lang="it-IT" dirty="0" smtClean="0"/>
              <a:t> che ci hanno portato a produrre una base di dati incompleta e in alcuni punti sbagliata.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604CA-7593-4640-8FA1-5523937B8510}" type="slidenum">
              <a:rPr lang="it-IT" smtClean="0"/>
              <a:pPr/>
              <a:t>64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9767323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604CA-7593-4640-8FA1-5523937B8510}" type="slidenum">
              <a:rPr lang="it-IT" smtClean="0"/>
              <a:pPr/>
              <a:t>66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1895970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it-IT" dirty="0" smtClean="0"/>
              <a:t>Le</a:t>
            </a:r>
            <a:r>
              <a:rPr lang="it-IT" baseline="0" dirty="0" smtClean="0"/>
              <a:t> possibili operazioni effettuate dal personale dell’asilo solo : </a:t>
            </a:r>
          </a:p>
          <a:p>
            <a:pPr>
              <a:buFontTx/>
              <a:buChar char="-"/>
            </a:pPr>
            <a:r>
              <a:rPr lang="it-IT" baseline="0" dirty="0" smtClean="0"/>
              <a:t>Visualizzazione degli eventi, previa scelta di giorno da calendario</a:t>
            </a:r>
          </a:p>
          <a:p>
            <a:pPr>
              <a:buFontTx/>
              <a:buChar char="-"/>
            </a:pPr>
            <a:r>
              <a:rPr lang="it-IT" baseline="0" dirty="0" smtClean="0"/>
              <a:t>Inserimento degli eventi per la data selezionata</a:t>
            </a:r>
          </a:p>
          <a:p>
            <a:pPr>
              <a:buFontTx/>
              <a:buChar char="-"/>
            </a:pPr>
            <a:r>
              <a:rPr lang="it-IT" baseline="0" dirty="0" smtClean="0"/>
              <a:t>Modifica degli eventi </a:t>
            </a:r>
          </a:p>
          <a:p>
            <a:pPr>
              <a:buFontTx/>
              <a:buNone/>
            </a:pPr>
            <a:r>
              <a:rPr lang="it-IT" baseline="0" dirty="0" smtClean="0"/>
              <a:t>-Rimozione degli eventi</a:t>
            </a:r>
          </a:p>
          <a:p>
            <a:pPr>
              <a:buFontTx/>
              <a:buNone/>
            </a:pPr>
            <a:r>
              <a:rPr lang="it-IT" baseline="0" dirty="0" smtClean="0"/>
              <a:t>-Allegare un file nell’inserimento e modifica.</a:t>
            </a:r>
            <a:endParaRPr lang="it-IT" dirty="0" smtClean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604CA-7593-4640-8FA1-5523937B8510}" type="slidenum">
              <a:rPr lang="it-IT" smtClean="0"/>
              <a:pPr/>
              <a:t>67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1000656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it-IT" dirty="0" smtClean="0"/>
              <a:t>Questo</a:t>
            </a:r>
            <a:r>
              <a:rPr lang="it-IT" baseline="0" dirty="0" smtClean="0"/>
              <a:t> è un esempio d’interfaccia relativa alla visualizzazione degli eventi per il giorno 21/12/2012</a:t>
            </a:r>
          </a:p>
          <a:p>
            <a:r>
              <a:rPr lang="it-IT" baseline="0" dirty="0" smtClean="0"/>
              <a:t>In alto vengono mostrati gli eventi il cui autore è l’utente che ha effettuato il login. </a:t>
            </a:r>
          </a:p>
          <a:p>
            <a:r>
              <a:rPr lang="it-IT" baseline="0" dirty="0" smtClean="0"/>
              <a:t>In basso il resto degli eventi.</a:t>
            </a:r>
          </a:p>
          <a:p>
            <a:r>
              <a:rPr lang="it-IT" baseline="0" dirty="0" smtClean="0"/>
              <a:t>Soltanto l’utente che è l’autore di un evento può modificarlo. Gli eventi creati da altri verranno solo visualizzati senza possibilità di modificarli</a:t>
            </a:r>
            <a:endParaRPr lang="it-IT" dirty="0" smtClean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604CA-7593-4640-8FA1-5523937B8510}" type="slidenum">
              <a:rPr lang="it-IT" smtClean="0"/>
              <a:pPr/>
              <a:t>68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204405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604CA-7593-4640-8FA1-5523937B8510}" type="slidenum">
              <a:rPr lang="it-IT" smtClean="0"/>
              <a:pPr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3268486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it-IT" dirty="0" smtClean="0"/>
              <a:t>Durante</a:t>
            </a:r>
            <a:r>
              <a:rPr lang="it-IT" baseline="0" dirty="0" smtClean="0"/>
              <a:t> la realizzazione dell’interfaccia per la gestione degli eventi ci siamo trovati davanti ad un </a:t>
            </a:r>
            <a:r>
              <a:rPr lang="it-IT" baseline="0" dirty="0" err="1" smtClean="0"/>
              <a:t>trade</a:t>
            </a:r>
            <a:r>
              <a:rPr lang="it-IT" baseline="0" dirty="0" smtClean="0"/>
              <a:t> off a parer mio molto importante. La scelta era fra il supporto della sicurezza e dell’usabilità del sistema rispetto ad un aumento della complessità e </a:t>
            </a:r>
            <a:r>
              <a:rPr lang="it-IT" baseline="0" dirty="0" err="1" smtClean="0"/>
              <a:t>manutenibilità</a:t>
            </a:r>
            <a:r>
              <a:rPr lang="it-IT" baseline="0" dirty="0" smtClean="0"/>
              <a:t>.</a:t>
            </a:r>
          </a:p>
          <a:p>
            <a:endParaRPr lang="it-IT" baseline="0" dirty="0" smtClean="0"/>
          </a:p>
          <a:p>
            <a:r>
              <a:rPr lang="it-IT" baseline="0" dirty="0" smtClean="0"/>
              <a:t>I pro di questa scelta sono che :</a:t>
            </a:r>
          </a:p>
          <a:p>
            <a:r>
              <a:rPr lang="it-IT" baseline="0" dirty="0" smtClean="0"/>
              <a:t>Ogni utente ha una propria interfaccia dove può eseguire solo le operazioni a lui associate</a:t>
            </a:r>
          </a:p>
          <a:p>
            <a:r>
              <a:rPr lang="it-IT" baseline="0" dirty="0" smtClean="0"/>
              <a:t>Ogni input (soprattutto nell’inserimento e modifica) viene controllato per evitare che vengano inseriti dati scorretti</a:t>
            </a:r>
          </a:p>
          <a:p>
            <a:r>
              <a:rPr lang="it-IT" baseline="0" dirty="0" smtClean="0"/>
              <a:t>La possibilità di ridurre errori è ridotta al minimo in quanto non vi è proprio la possibilità di accedere a funzioni che non sono state definite per la nostra tipologia d’utente.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604CA-7593-4640-8FA1-5523937B8510}" type="slidenum">
              <a:rPr lang="it-IT" smtClean="0"/>
              <a:pPr/>
              <a:t>69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7926967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it-IT" dirty="0" smtClean="0"/>
              <a:t>I contro</a:t>
            </a:r>
            <a:r>
              <a:rPr lang="it-IT" baseline="0" dirty="0" smtClean="0"/>
              <a:t> sono</a:t>
            </a:r>
          </a:p>
          <a:p>
            <a:r>
              <a:rPr lang="it-IT" baseline="0" dirty="0" smtClean="0"/>
              <a:t> </a:t>
            </a:r>
          </a:p>
          <a:p>
            <a:r>
              <a:rPr lang="it-IT" baseline="0" dirty="0" smtClean="0"/>
              <a:t>Il sistema è più difficile da gestire e realizzare</a:t>
            </a:r>
          </a:p>
          <a:p>
            <a:r>
              <a:rPr lang="it-IT" baseline="0" dirty="0" smtClean="0"/>
              <a:t>Bisogna introdurre controlli su ogni tipologia d’utente e possibile input inserito</a:t>
            </a:r>
          </a:p>
          <a:p>
            <a:r>
              <a:rPr lang="it-IT" baseline="0" dirty="0" smtClean="0"/>
              <a:t>In caso d’aggiunta di nuove tipologie d’utenti andranno modificati ed aggiunti nuovi controlli compatibilmente con i vecchi già presenti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604CA-7593-4640-8FA1-5523937B8510}" type="slidenum">
              <a:rPr lang="it-IT" smtClean="0"/>
              <a:pPr/>
              <a:t>70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8774461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 smtClean="0"/>
              <a:t>Si è scelto di supportare la</a:t>
            </a:r>
            <a:r>
              <a:rPr lang="it-IT" baseline="0" dirty="0" smtClean="0"/>
              <a:t> sicurezza e l’usabilità rispetto alla complessità e </a:t>
            </a:r>
            <a:r>
              <a:rPr lang="it-IT" baseline="0" dirty="0" err="1" smtClean="0"/>
              <a:t>manutenibilità</a:t>
            </a:r>
            <a:r>
              <a:rPr lang="it-IT" baseline="0" dirty="0" smtClean="0"/>
              <a:t> in quanto requisito fondamentale del nostro sistema. In oltre non è stato possibile ricercare una soluzione che fornisse lo stesso livello di sicurezza con una complessità minore.</a:t>
            </a:r>
            <a:endParaRPr lang="it-IT" dirty="0" smtClean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604CA-7593-4640-8FA1-5523937B8510}" type="slidenum">
              <a:rPr lang="it-IT" smtClean="0"/>
              <a:pPr/>
              <a:t>71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9275922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it-IT" baseline="0" dirty="0" smtClean="0"/>
              <a:t>Nota numero 1: il singleton pattern viene utilizzato per evitare di creare un’istanza di </a:t>
            </a:r>
            <a:r>
              <a:rPr lang="it-IT" baseline="0" dirty="0" err="1" smtClean="0"/>
              <a:t>control</a:t>
            </a:r>
            <a:r>
              <a:rPr lang="it-IT" baseline="0" dirty="0" smtClean="0"/>
              <a:t> a ogni richiesta, poiché questo introdurrebbe un ritardo, e incrementerebbe l’utilizzo di memoria RAM.</a:t>
            </a:r>
            <a:endParaRPr lang="it-IT" dirty="0" smtClean="0"/>
          </a:p>
          <a:p>
            <a:r>
              <a:rPr lang="it-IT" dirty="0" smtClean="0"/>
              <a:t>Nota numero 2:</a:t>
            </a:r>
            <a:r>
              <a:rPr lang="it-IT" baseline="0" dirty="0" smtClean="0"/>
              <a:t> Non abbiamo variabili d’istanza per i </a:t>
            </a:r>
            <a:r>
              <a:rPr lang="it-IT" baseline="0" dirty="0" err="1" smtClean="0"/>
              <a:t>control</a:t>
            </a:r>
            <a:r>
              <a:rPr lang="it-IT" baseline="0" dirty="0" smtClean="0"/>
              <a:t>, poiché queste sarebbero accedute in concorrenza da più </a:t>
            </a:r>
            <a:r>
              <a:rPr lang="it-IT" baseline="0" dirty="0" err="1" smtClean="0"/>
              <a:t>thread</a:t>
            </a:r>
            <a:r>
              <a:rPr lang="it-IT" baseline="0" dirty="0" smtClean="0"/>
              <a:t>, e quindi si avrebbero problemi di concorrenza.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604CA-7593-4640-8FA1-5523937B8510}" type="slidenum">
              <a:rPr lang="it-IT" smtClean="0"/>
              <a:pPr/>
              <a:t>72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8110744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dirty="0" smtClean="0"/>
              <a:t>input (</a:t>
            </a:r>
            <a:r>
              <a:rPr lang="en-US" sz="1200" dirty="0" err="1" smtClean="0"/>
              <a:t>validi</a:t>
            </a:r>
            <a:r>
              <a:rPr lang="en-US" sz="1200" dirty="0" smtClean="0"/>
              <a:t> e non </a:t>
            </a:r>
            <a:r>
              <a:rPr lang="en-US" sz="1200" dirty="0" err="1" smtClean="0"/>
              <a:t>validi</a:t>
            </a:r>
            <a:r>
              <a:rPr lang="en-US" sz="1200" dirty="0" smtClean="0"/>
              <a:t>)</a:t>
            </a:r>
            <a:endParaRPr lang="it-IT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70604CA-7593-4640-8FA1-5523937B8510}" type="slidenum">
              <a:rPr lang="it-IT" smtClean="0"/>
              <a:pPr/>
              <a:t>73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073671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b="1" dirty="0" smtClean="0"/>
              <a:t>PROBLEM</a:t>
            </a:r>
            <a:r>
              <a:rPr lang="it-IT" sz="1200" b="1" baseline="0" dirty="0" smtClean="0"/>
              <a:t> </a:t>
            </a:r>
            <a:r>
              <a:rPr lang="it-IT" dirty="0" smtClean="0"/>
              <a:t>Visto il poco tempo a disposizione, ed essendo forniti soltanto di una versione imparziale del sistema, non è stato possibile individuare test case basandosi esclusivamente sul </a:t>
            </a:r>
            <a:r>
              <a:rPr lang="it-IT" dirty="0" err="1" smtClean="0"/>
              <a:t>Weak</a:t>
            </a:r>
            <a:r>
              <a:rPr lang="it-IT" dirty="0" smtClean="0"/>
              <a:t> </a:t>
            </a:r>
            <a:r>
              <a:rPr lang="it-IT" dirty="0" err="1" smtClean="0"/>
              <a:t>Equivalance</a:t>
            </a:r>
            <a:r>
              <a:rPr lang="it-IT" dirty="0" smtClean="0"/>
              <a:t> </a:t>
            </a:r>
            <a:r>
              <a:rPr lang="it-IT" dirty="0" err="1" smtClean="0"/>
              <a:t>Class</a:t>
            </a:r>
            <a:r>
              <a:rPr lang="it-IT" dirty="0" smtClean="0"/>
              <a:t> </a:t>
            </a:r>
            <a:r>
              <a:rPr lang="it-IT" dirty="0" err="1" smtClean="0"/>
              <a:t>Testing</a:t>
            </a:r>
            <a:r>
              <a:rPr lang="it-IT" dirty="0" smtClean="0"/>
              <a:t> con </a:t>
            </a:r>
            <a:r>
              <a:rPr lang="it-IT" dirty="0" err="1" smtClean="0"/>
              <a:t>Boundary</a:t>
            </a:r>
            <a:r>
              <a:rPr lang="it-IT" dirty="0" smtClean="0"/>
              <a:t> </a:t>
            </a:r>
            <a:r>
              <a:rPr lang="it-IT" dirty="0" err="1" smtClean="0"/>
              <a:t>condition</a:t>
            </a:r>
            <a:r>
              <a:rPr lang="it-IT" dirty="0" smtClean="0"/>
              <a:t>, come previsto dal Test </a:t>
            </a:r>
            <a:r>
              <a:rPr lang="it-IT" dirty="0" err="1" smtClean="0"/>
              <a:t>Plan</a:t>
            </a:r>
            <a:r>
              <a:rPr lang="it-IT" dirty="0" smtClean="0"/>
              <a:t>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dirty="0" smtClean="0"/>
              <a:t>Eseguito con il criterio di copertura debole(WECT): un input non valido per volta, tutti gli altri input corretti.</a:t>
            </a:r>
          </a:p>
          <a:p>
            <a:pPr>
              <a:buFont typeface="Wingdings" pitchFamily="2" charset="2"/>
              <a:buChar char="v"/>
            </a:pPr>
            <a:r>
              <a:rPr lang="it-IT" sz="1200" dirty="0" smtClean="0"/>
              <a:t>Per ogni </a:t>
            </a:r>
            <a:r>
              <a:rPr lang="it-IT" sz="1200" dirty="0" err="1" smtClean="0"/>
              <a:t>use</a:t>
            </a:r>
            <a:r>
              <a:rPr lang="it-IT" sz="1200" dirty="0" smtClean="0"/>
              <a:t> case ad alta priorità sono stati realizzati diversi test </a:t>
            </a:r>
            <a:r>
              <a:rPr lang="it-IT" sz="1200" dirty="0" err="1" smtClean="0"/>
              <a:t>cases</a:t>
            </a:r>
            <a:r>
              <a:rPr lang="it-IT" sz="1200" dirty="0" smtClean="0"/>
              <a:t>, realizzati seguendo il criterio di copertura debole (</a:t>
            </a:r>
            <a:r>
              <a:rPr lang="it-IT" sz="1200" b="1" dirty="0" smtClean="0"/>
              <a:t>WECT</a:t>
            </a:r>
            <a:r>
              <a:rPr lang="it-IT" sz="1200" dirty="0" smtClean="0"/>
              <a:t>): </a:t>
            </a:r>
            <a:r>
              <a:rPr lang="it-IT" sz="1200" i="1" dirty="0" smtClean="0"/>
              <a:t>un input non valido per volta, tutti gli altri input corretti.</a:t>
            </a:r>
            <a:endParaRPr lang="it-IT" sz="1200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70604CA-7593-4640-8FA1-5523937B8510}" type="slidenum">
              <a:rPr lang="it-IT" smtClean="0"/>
              <a:pPr/>
              <a:t>74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0009939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it-IT" dirty="0" smtClean="0"/>
              <a:t>Organizzazione della fase di </a:t>
            </a:r>
            <a:r>
              <a:rPr lang="it-IT" dirty="0" err="1" smtClean="0"/>
              <a:t>testing</a:t>
            </a:r>
            <a:r>
              <a:rPr lang="it-IT" dirty="0" smtClean="0"/>
              <a:t>: </a:t>
            </a:r>
            <a:r>
              <a:rPr lang="it-IT" i="1" dirty="0" smtClean="0"/>
              <a:t>poiché spesso impossibilitati nel seguire la tracciabilità specificata;</a:t>
            </a:r>
            <a:endParaRPr lang="it-IT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70604CA-7593-4640-8FA1-5523937B8510}" type="slidenum">
              <a:rPr lang="it-IT" smtClean="0"/>
              <a:pPr/>
              <a:t>77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3372517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it-IT" dirty="0" smtClean="0"/>
              <a:t>Difficoltà dovuta ad </a:t>
            </a:r>
          </a:p>
          <a:p>
            <a:r>
              <a:rPr lang="it-IT" dirty="0" smtClean="0"/>
              <a:t>- inesperienza (è</a:t>
            </a:r>
            <a:r>
              <a:rPr lang="it-IT" baseline="0" dirty="0" smtClean="0"/>
              <a:t> stata la prima esperienza progettuale per tutti noi)</a:t>
            </a:r>
            <a:r>
              <a:rPr lang="it-IT" dirty="0" smtClean="0"/>
              <a:t>, </a:t>
            </a:r>
          </a:p>
          <a:p>
            <a:pPr>
              <a:buFontTx/>
              <a:buChar char="-"/>
            </a:pPr>
            <a:r>
              <a:rPr lang="it-IT" dirty="0" err="1" smtClean="0"/>
              <a:t>greenfield</a:t>
            </a:r>
            <a:r>
              <a:rPr lang="it-IT" dirty="0" smtClean="0"/>
              <a:t> </a:t>
            </a:r>
            <a:r>
              <a:rPr lang="it-IT" dirty="0" err="1" smtClean="0"/>
              <a:t>engeneering</a:t>
            </a:r>
            <a:r>
              <a:rPr lang="it-IT" baseline="0" dirty="0" smtClean="0"/>
              <a:t> (ambiente non noto e sistema realizzato completamente da capo), </a:t>
            </a:r>
          </a:p>
          <a:p>
            <a:pPr>
              <a:buFontTx/>
              <a:buChar char="-"/>
            </a:pPr>
            <a:r>
              <a:rPr lang="it-IT" baseline="0" dirty="0" smtClean="0"/>
              <a:t>tempo a disposizione</a:t>
            </a:r>
          </a:p>
          <a:p>
            <a:pPr>
              <a:buFontTx/>
              <a:buChar char="-"/>
            </a:pPr>
            <a:r>
              <a:rPr lang="it-IT" baseline="0" dirty="0" smtClean="0"/>
              <a:t> comunicazione tra 3 sottoteam</a:t>
            </a:r>
            <a:endParaRPr lang="it-IT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70604CA-7593-4640-8FA1-5523937B8510}" type="slidenum">
              <a:rPr lang="it-IT" smtClean="0"/>
              <a:pPr/>
              <a:t>78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4573373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it-IT" baseline="0" dirty="0" smtClean="0"/>
              <a:t>Dopo diverse consultazioni con il committente, i requisiti sono cambiati, ma alla fine è stata realizzata una documentazione solida, flessibile. Per il team 2 le funzionalità dei tirocinanti, pagamenti e servizi rispettano questo requisito e sono quasi aderenti alle richieste del committente. La semplicità e  chiarezza sono i nostri punti di forza</a:t>
            </a:r>
            <a:endParaRPr lang="it-IT" dirty="0" smtClean="0"/>
          </a:p>
          <a:p>
            <a:pPr>
              <a:buFontTx/>
              <a:buChar char="-"/>
            </a:pPr>
            <a:r>
              <a:rPr lang="it-IT" dirty="0" smtClean="0"/>
              <a:t>- Abbiamo cercato</a:t>
            </a:r>
            <a:r>
              <a:rPr lang="it-IT" baseline="0" dirty="0" smtClean="0"/>
              <a:t> di attenerci il più possibile al sistema di riferimento</a:t>
            </a:r>
            <a:endParaRPr lang="it-IT" dirty="0" smtClean="0"/>
          </a:p>
          <a:p>
            <a:pPr>
              <a:buFontTx/>
              <a:buChar char="-"/>
            </a:pPr>
            <a:r>
              <a:rPr lang="it-IT" dirty="0" smtClean="0"/>
              <a:t>La divisione </a:t>
            </a:r>
            <a:r>
              <a:rPr lang="it-IT" b="1" dirty="0" smtClean="0">
                <a:solidFill>
                  <a:schemeClr val="bg1"/>
                </a:solidFill>
              </a:rPr>
              <a:t>orizzontale</a:t>
            </a:r>
            <a:r>
              <a:rPr lang="it-IT" dirty="0" smtClean="0"/>
              <a:t> delle responsabilità ha comportato una conoscenza quasi globale dei requisiti del sottosistema a tutti i team </a:t>
            </a:r>
            <a:r>
              <a:rPr lang="it-IT" dirty="0" err="1" smtClean="0"/>
              <a:t>members</a:t>
            </a:r>
            <a:endParaRPr lang="it-IT" dirty="0" smtClean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70604CA-7593-4640-8FA1-5523937B8510}" type="slidenum">
              <a:rPr lang="it-IT" smtClean="0"/>
              <a:pPr/>
              <a:t>79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0626801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it-IT" dirty="0" smtClean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70604CA-7593-4640-8FA1-5523937B8510}" type="slidenum">
              <a:rPr lang="it-IT" smtClean="0"/>
              <a:pPr/>
              <a:t>80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022594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604CA-7593-4640-8FA1-5523937B8510}" type="slidenum">
              <a:rPr lang="it-IT" smtClean="0"/>
              <a:pPr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933666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smtClean="0"/>
              <a:t>Dire</a:t>
            </a:r>
            <a:r>
              <a:rPr lang="it-IT" baseline="0" dirty="0" smtClean="0"/>
              <a:t> cosa si intende per gestione degli extra</a:t>
            </a:r>
          </a:p>
          <a:p>
            <a:r>
              <a:rPr lang="it-IT" baseline="0" dirty="0" smtClean="0"/>
              <a:t>il nostro sistema prevede che i genitori possono richiedere variazione sia sul menù di base e sia sull’orario e ovviamente queste variazioni sono soggette a pagamento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604CA-7593-4640-8FA1-5523937B8510}" type="slidenum">
              <a:rPr lang="it-IT" smtClean="0"/>
              <a:pPr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686774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smtClean="0"/>
              <a:t>Promemoria pagamento e promemoria fattura inclusi </a:t>
            </a:r>
            <a:r>
              <a:rPr lang="it-IT" smtClean="0"/>
              <a:t>in invipromemoria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604CA-7593-4640-8FA1-5523937B8510}" type="slidenum">
              <a:rPr lang="it-IT" smtClean="0"/>
              <a:pPr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850224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smtClean="0"/>
              <a:t>Promemoria pagamento e promemoria fattura inclusi in invio</a:t>
            </a:r>
            <a:r>
              <a:rPr lang="it-IT" baseline="0" dirty="0" smtClean="0"/>
              <a:t> </a:t>
            </a:r>
            <a:r>
              <a:rPr lang="it-IT" dirty="0" smtClean="0"/>
              <a:t>ipromemoria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604CA-7593-4640-8FA1-5523937B8510}" type="slidenum">
              <a:rPr lang="it-IT" smtClean="0"/>
              <a:pPr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850224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604CA-7593-4640-8FA1-5523937B8510}" type="slidenum">
              <a:rPr lang="it-IT" smtClean="0"/>
              <a:pPr/>
              <a:t>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942376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604CA-7593-4640-8FA1-5523937B8510}" type="slidenum">
              <a:rPr lang="it-IT" smtClean="0"/>
              <a:pPr/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83849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bg1"/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it-IT" dirty="0" smtClean="0"/>
              <a:t>Fare clic per modificare lo stile del titolo</a:t>
            </a:r>
            <a:endParaRPr kumimoji="0" lang="en-US" dirty="0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it-IT" dirty="0" smtClean="0"/>
              <a:t>Fare clic per modificare lo stile del sottotitolo dello schema</a:t>
            </a:r>
            <a:endParaRPr kumimoji="0" lang="en-US" dirty="0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ABBC0-75E4-43BB-A6A6-84C2A96BDB82}" type="datetimeFigureOut">
              <a:rPr lang="it-IT" smtClean="0"/>
              <a:pPr/>
              <a:t>07/01/2013</a:t>
            </a:fld>
            <a:endParaRPr lang="it-IT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AEA99-3E91-4C58-9AD4-045DB5619AC3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kumimoji="0" lang="it-IT" dirty="0" smtClean="0"/>
              <a:t>Fare clic per modificare lo stile del titolo</a:t>
            </a:r>
            <a:endParaRPr kumimoji="0"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it-IT" smtClean="0"/>
              <a:t>Fare clic per modificare stili del testo dello schema</a:t>
            </a:r>
          </a:p>
          <a:p>
            <a:pPr lvl="1" eaLnBrk="1" latinLnBrk="0" hangingPunct="1"/>
            <a:r>
              <a:rPr lang="it-IT" smtClean="0"/>
              <a:t>Secondo livello</a:t>
            </a:r>
          </a:p>
          <a:p>
            <a:pPr lvl="2" eaLnBrk="1" latinLnBrk="0" hangingPunct="1"/>
            <a:r>
              <a:rPr lang="it-IT" smtClean="0"/>
              <a:t>Terzo livello</a:t>
            </a:r>
          </a:p>
          <a:p>
            <a:pPr lvl="3" eaLnBrk="1" latinLnBrk="0" hangingPunct="1"/>
            <a:r>
              <a:rPr lang="it-IT" smtClean="0"/>
              <a:t>Quarto livello</a:t>
            </a:r>
          </a:p>
          <a:p>
            <a:pPr lvl="4" eaLnBrk="1" latinLnBrk="0" hangingPunct="1"/>
            <a:r>
              <a:rPr lang="it-IT" smtClean="0"/>
              <a:t>Quinto livello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ABBC0-75E4-43BB-A6A6-84C2A96BDB82}" type="datetimeFigureOut">
              <a:rPr lang="it-IT" smtClean="0"/>
              <a:pPr/>
              <a:t>07/01/2013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AEA99-3E91-4C58-9AD4-045DB5619AC3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kumimoji="0" lang="it-IT" dirty="0" smtClean="0"/>
              <a:t>Fare clic per modificare lo stile del titolo</a:t>
            </a:r>
            <a:endParaRPr kumimoji="0"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it-IT" smtClean="0"/>
              <a:t>Fare clic per modificare stili del testo dello schema</a:t>
            </a:r>
          </a:p>
          <a:p>
            <a:pPr lvl="1" eaLnBrk="1" latinLnBrk="0" hangingPunct="1"/>
            <a:r>
              <a:rPr lang="it-IT" smtClean="0"/>
              <a:t>Secondo livello</a:t>
            </a:r>
          </a:p>
          <a:p>
            <a:pPr lvl="2" eaLnBrk="1" latinLnBrk="0" hangingPunct="1"/>
            <a:r>
              <a:rPr lang="it-IT" smtClean="0"/>
              <a:t>Terzo livello</a:t>
            </a:r>
          </a:p>
          <a:p>
            <a:pPr lvl="3" eaLnBrk="1" latinLnBrk="0" hangingPunct="1"/>
            <a:r>
              <a:rPr lang="it-IT" smtClean="0"/>
              <a:t>Quarto livello</a:t>
            </a:r>
          </a:p>
          <a:p>
            <a:pPr lvl="4" eaLnBrk="1" latinLnBrk="0" hangingPunct="1"/>
            <a:r>
              <a:rPr lang="it-IT" smtClean="0"/>
              <a:t>Quinto livello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ABBC0-75E4-43BB-A6A6-84C2A96BDB82}" type="datetimeFigureOut">
              <a:rPr lang="it-IT" smtClean="0"/>
              <a:pPr/>
              <a:t>07/01/2013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AEA99-3E91-4C58-9AD4-045DB5619AC3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kumimoji="0" lang="it-IT" dirty="0" smtClean="0"/>
              <a:t>Fare clic per modificare lo stile del titolo</a:t>
            </a:r>
            <a:endParaRPr kumimoji="0"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it-IT" smtClean="0"/>
              <a:t>Fare clic per modificare stili del testo dello schema</a:t>
            </a:r>
          </a:p>
          <a:p>
            <a:pPr lvl="1" eaLnBrk="1" latinLnBrk="0" hangingPunct="1"/>
            <a:r>
              <a:rPr lang="it-IT" smtClean="0"/>
              <a:t>Secondo livello</a:t>
            </a:r>
          </a:p>
          <a:p>
            <a:pPr lvl="2" eaLnBrk="1" latinLnBrk="0" hangingPunct="1"/>
            <a:r>
              <a:rPr lang="it-IT" smtClean="0"/>
              <a:t>Terzo livello</a:t>
            </a:r>
          </a:p>
          <a:p>
            <a:pPr lvl="3" eaLnBrk="1" latinLnBrk="0" hangingPunct="1"/>
            <a:r>
              <a:rPr lang="it-IT" smtClean="0"/>
              <a:t>Quarto livello</a:t>
            </a:r>
          </a:p>
          <a:p>
            <a:pPr lvl="4" eaLnBrk="1" latinLnBrk="0" hangingPunct="1"/>
            <a:r>
              <a:rPr lang="it-IT" smtClean="0"/>
              <a:t>Quinto livello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ABBC0-75E4-43BB-A6A6-84C2A96BDB82}" type="datetimeFigureOut">
              <a:rPr lang="it-IT" smtClean="0"/>
              <a:pPr/>
              <a:t>07/01/2013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AEA99-3E91-4C58-9AD4-045DB5619AC3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bg1"/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it-IT" dirty="0" smtClean="0"/>
              <a:t>Fare clic per modificare lo stile del titolo</a:t>
            </a:r>
            <a:endParaRPr kumimoji="0"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it-IT" smtClean="0"/>
              <a:t>Fare clic per modificare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ABBC0-75E4-43BB-A6A6-84C2A96BDB82}" type="datetimeFigureOut">
              <a:rPr lang="it-IT" smtClean="0"/>
              <a:pPr/>
              <a:t>07/01/2013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AEA99-3E91-4C58-9AD4-045DB5619AC3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kumimoji="0" lang="it-IT" dirty="0" smtClean="0"/>
              <a:t>Fare clic per modificare lo stile del titolo</a:t>
            </a:r>
            <a:endParaRPr kumimoji="0"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it-IT" smtClean="0"/>
              <a:t>Fare clic per modificare stili del testo dello schema</a:t>
            </a:r>
          </a:p>
          <a:p>
            <a:pPr lvl="1" eaLnBrk="1" latinLnBrk="0" hangingPunct="1"/>
            <a:r>
              <a:rPr lang="it-IT" smtClean="0"/>
              <a:t>Secondo livello</a:t>
            </a:r>
          </a:p>
          <a:p>
            <a:pPr lvl="2" eaLnBrk="1" latinLnBrk="0" hangingPunct="1"/>
            <a:r>
              <a:rPr lang="it-IT" smtClean="0"/>
              <a:t>Terzo livello</a:t>
            </a:r>
          </a:p>
          <a:p>
            <a:pPr lvl="3" eaLnBrk="1" latinLnBrk="0" hangingPunct="1"/>
            <a:r>
              <a:rPr lang="it-IT" smtClean="0"/>
              <a:t>Quarto livello</a:t>
            </a:r>
          </a:p>
          <a:p>
            <a:pPr lvl="4" eaLnBrk="1" latinLnBrk="0" hangingPunct="1"/>
            <a:r>
              <a:rPr lang="it-IT" smtClean="0"/>
              <a:t>Quinto livello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it-IT" smtClean="0"/>
              <a:t>Fare clic per modificare stili del testo dello schema</a:t>
            </a:r>
          </a:p>
          <a:p>
            <a:pPr lvl="1" eaLnBrk="1" latinLnBrk="0" hangingPunct="1"/>
            <a:r>
              <a:rPr lang="it-IT" smtClean="0"/>
              <a:t>Secondo livello</a:t>
            </a:r>
          </a:p>
          <a:p>
            <a:pPr lvl="2" eaLnBrk="1" latinLnBrk="0" hangingPunct="1"/>
            <a:r>
              <a:rPr lang="it-IT" smtClean="0"/>
              <a:t>Terzo livello</a:t>
            </a:r>
          </a:p>
          <a:p>
            <a:pPr lvl="3" eaLnBrk="1" latinLnBrk="0" hangingPunct="1"/>
            <a:r>
              <a:rPr lang="it-IT" smtClean="0"/>
              <a:t>Quarto livello</a:t>
            </a:r>
          </a:p>
          <a:p>
            <a:pPr lvl="4" eaLnBrk="1" latinLnBrk="0" hangingPunct="1"/>
            <a:r>
              <a:rPr lang="it-IT" smtClean="0"/>
              <a:t>Quinto livello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ABBC0-75E4-43BB-A6A6-84C2A96BDB82}" type="datetimeFigureOut">
              <a:rPr lang="it-IT" smtClean="0"/>
              <a:pPr/>
              <a:t>07/01/2013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AEA99-3E91-4C58-9AD4-045DB5619AC3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kumimoji="0" lang="it-IT" dirty="0" smtClean="0"/>
              <a:t>Fare clic per modificare lo stile del titolo</a:t>
            </a:r>
            <a:endParaRPr kumimoji="0"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it-IT" smtClean="0"/>
              <a:t>Fare clic per modificare stili del testo dello schema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it-IT" smtClean="0"/>
              <a:t>Fare clic per modificare stili del testo dello schema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it-IT" smtClean="0"/>
              <a:t>Fare clic per modificare stili del testo dello schema</a:t>
            </a:r>
          </a:p>
          <a:p>
            <a:pPr lvl="1" eaLnBrk="1" latinLnBrk="0" hangingPunct="1"/>
            <a:r>
              <a:rPr lang="it-IT" smtClean="0"/>
              <a:t>Secondo livello</a:t>
            </a:r>
          </a:p>
          <a:p>
            <a:pPr lvl="2" eaLnBrk="1" latinLnBrk="0" hangingPunct="1"/>
            <a:r>
              <a:rPr lang="it-IT" smtClean="0"/>
              <a:t>Terzo livello</a:t>
            </a:r>
          </a:p>
          <a:p>
            <a:pPr lvl="3" eaLnBrk="1" latinLnBrk="0" hangingPunct="1"/>
            <a:r>
              <a:rPr lang="it-IT" smtClean="0"/>
              <a:t>Quarto livello</a:t>
            </a:r>
          </a:p>
          <a:p>
            <a:pPr lvl="4" eaLnBrk="1" latinLnBrk="0" hangingPunct="1"/>
            <a:r>
              <a:rPr lang="it-IT" smtClean="0"/>
              <a:t>Quinto livello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it-IT" smtClean="0"/>
              <a:t>Fare clic per modificare stili del testo dello schema</a:t>
            </a:r>
          </a:p>
          <a:p>
            <a:pPr lvl="1" eaLnBrk="1" latinLnBrk="0" hangingPunct="1"/>
            <a:r>
              <a:rPr lang="it-IT" smtClean="0"/>
              <a:t>Secondo livello</a:t>
            </a:r>
          </a:p>
          <a:p>
            <a:pPr lvl="2" eaLnBrk="1" latinLnBrk="0" hangingPunct="1"/>
            <a:r>
              <a:rPr lang="it-IT" smtClean="0"/>
              <a:t>Terzo livello</a:t>
            </a:r>
          </a:p>
          <a:p>
            <a:pPr lvl="3" eaLnBrk="1" latinLnBrk="0" hangingPunct="1"/>
            <a:r>
              <a:rPr lang="it-IT" smtClean="0"/>
              <a:t>Quarto livello</a:t>
            </a:r>
          </a:p>
          <a:p>
            <a:pPr lvl="4" eaLnBrk="1" latinLnBrk="0" hangingPunct="1"/>
            <a:r>
              <a:rPr lang="it-IT" smtClean="0"/>
              <a:t>Quinto livello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ABBC0-75E4-43BB-A6A6-84C2A96BDB82}" type="datetimeFigureOut">
              <a:rPr lang="it-IT" smtClean="0"/>
              <a:pPr/>
              <a:t>07/01/2013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AEA99-3E91-4C58-9AD4-045DB5619AC3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it-IT" dirty="0" smtClean="0"/>
              <a:t>Fare clic per modificare lo stile del titolo</a:t>
            </a:r>
            <a:endParaRPr kumimoji="0"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ABBC0-75E4-43BB-A6A6-84C2A96BDB82}" type="datetimeFigureOut">
              <a:rPr lang="it-IT" smtClean="0"/>
              <a:pPr/>
              <a:t>07/01/2013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AEA99-3E91-4C58-9AD4-045DB5619AC3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ABBC0-75E4-43BB-A6A6-84C2A96BDB82}" type="datetimeFigureOut">
              <a:rPr lang="it-IT" smtClean="0"/>
              <a:pPr/>
              <a:t>07/01/2013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AEA99-3E91-4C58-9AD4-045DB5619AC3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it-IT" dirty="0" smtClean="0"/>
              <a:t>Fare clic per modificare lo stile del titolo</a:t>
            </a:r>
            <a:endParaRPr kumimoji="0"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it-IT" dirty="0" smtClean="0"/>
              <a:t>Fare clic per modificare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it-IT" dirty="0" smtClean="0"/>
              <a:t>Fare clic per modificare stili del testo dello schema</a:t>
            </a:r>
          </a:p>
          <a:p>
            <a:pPr lvl="1" eaLnBrk="1" latinLnBrk="0" hangingPunct="1"/>
            <a:r>
              <a:rPr lang="it-IT" dirty="0" smtClean="0"/>
              <a:t>Secondo livello</a:t>
            </a:r>
          </a:p>
          <a:p>
            <a:pPr lvl="2" eaLnBrk="1" latinLnBrk="0" hangingPunct="1"/>
            <a:r>
              <a:rPr lang="it-IT" dirty="0" smtClean="0"/>
              <a:t>Terzo livello</a:t>
            </a:r>
          </a:p>
          <a:p>
            <a:pPr lvl="3" eaLnBrk="1" latinLnBrk="0" hangingPunct="1"/>
            <a:r>
              <a:rPr lang="it-IT" dirty="0" smtClean="0"/>
              <a:t>Quarto livello</a:t>
            </a:r>
          </a:p>
          <a:p>
            <a:pPr lvl="4" eaLnBrk="1" latinLnBrk="0" hangingPunct="1"/>
            <a:r>
              <a:rPr lang="it-IT" dirty="0" smtClean="0"/>
              <a:t>Quinto livello</a:t>
            </a:r>
            <a:endParaRPr kumimoji="0"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ABBC0-75E4-43BB-A6A6-84C2A96BDB82}" type="datetimeFigureOut">
              <a:rPr lang="it-IT" smtClean="0"/>
              <a:pPr/>
              <a:t>07/01/2013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AEA99-3E91-4C58-9AD4-045DB5619AC3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it-IT" smtClean="0"/>
              <a:t>Fare clic per modificare lo stile del titolo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it-IT" smtClean="0"/>
              <a:t>Fare clic per modificare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ABBC0-75E4-43BB-A6A6-84C2A96BDB82}" type="datetimeFigureOut">
              <a:rPr lang="it-IT" smtClean="0"/>
              <a:pPr/>
              <a:t>07/01/2013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fld id="{F89AEA99-3E91-4C58-9AD4-045DB5619AC3}" type="slidenum">
              <a:rPr lang="it-IT" smtClean="0"/>
              <a:pPr/>
              <a:t>‹N›</a:t>
            </a:fld>
            <a:endParaRPr lang="it-IT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it-IT" smtClean="0"/>
              <a:t>Fare clic sull'icona per inserire un'immagine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it-IT" dirty="0" smtClean="0"/>
              <a:t>Fare clic per modificare lo stile del titolo</a:t>
            </a:r>
            <a:endParaRPr kumimoji="0" lang="en-US" dirty="0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it-IT" dirty="0" smtClean="0"/>
              <a:t>Fare clic per modificare stili del testo dello schema</a:t>
            </a:r>
          </a:p>
          <a:p>
            <a:pPr lvl="1" eaLnBrk="1" latinLnBrk="0" hangingPunct="1"/>
            <a:r>
              <a:rPr kumimoji="0" lang="it-IT" dirty="0" smtClean="0"/>
              <a:t>Secondo livello</a:t>
            </a:r>
          </a:p>
          <a:p>
            <a:pPr lvl="2" eaLnBrk="1" latinLnBrk="0" hangingPunct="1"/>
            <a:r>
              <a:rPr kumimoji="0" lang="it-IT" dirty="0" smtClean="0"/>
              <a:t>Terzo livello</a:t>
            </a:r>
          </a:p>
          <a:p>
            <a:pPr lvl="3" eaLnBrk="1" latinLnBrk="0" hangingPunct="1"/>
            <a:r>
              <a:rPr kumimoji="0" lang="it-IT" dirty="0" smtClean="0"/>
              <a:t>Quarto livello</a:t>
            </a:r>
          </a:p>
          <a:p>
            <a:pPr lvl="4" eaLnBrk="1" latinLnBrk="0" hangingPunct="1"/>
            <a:r>
              <a:rPr kumimoji="0" lang="it-IT" dirty="0" smtClean="0"/>
              <a:t>Quinto livello</a:t>
            </a:r>
            <a:endParaRPr kumimoji="0" lang="en-US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63CABBC0-75E4-43BB-A6A6-84C2A96BDB82}" type="datetimeFigureOut">
              <a:rPr lang="it-IT" smtClean="0"/>
              <a:pPr/>
              <a:t>07/01/2013</a:t>
            </a:fld>
            <a:endParaRPr lang="it-IT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F89AEA99-3E91-4C58-9AD4-045DB5619AC3}" type="slidenum">
              <a:rPr lang="it-IT" smtClean="0"/>
              <a:pPr/>
              <a:t>‹N›</a:t>
            </a:fld>
            <a:endParaRPr lang="it-IT"/>
          </a:p>
        </p:txBody>
      </p:sp>
      <p:grpSp>
        <p:nvGrpSpPr>
          <p:cNvPr id="2" name="Group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iming>
    <p:tnLst>
      <p:par>
        <p:cTn id="1" dur="indefinite" restart="never" nodeType="tmRoot"/>
      </p:par>
    </p:tnLst>
  </p:timing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bg1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Tx/>
        <a:buSzPct val="95000"/>
        <a:buFont typeface="Wingdings" pitchFamily="2" charset="2"/>
        <a:buChar char="v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Tx/>
        <a:buSzPct val="85000"/>
        <a:buFont typeface="Courier New" pitchFamily="49" charset="0"/>
        <a:buChar char="o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Tx/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Tx/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Tx/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image" Target="../media/image11.gif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jpeg"/><Relationship Id="rId4" Type="http://schemas.openxmlformats.org/officeDocument/2006/relationships/image" Target="../media/image11.gif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gif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8.jpe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5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4" Type="http://schemas.openxmlformats.org/officeDocument/2006/relationships/slide" Target="slide2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/>
          <p:cNvSpPr txBox="1"/>
          <p:nvPr/>
        </p:nvSpPr>
        <p:spPr>
          <a:xfrm>
            <a:off x="1695044" y="3212976"/>
            <a:ext cx="611731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5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Presentazione Finale</a:t>
            </a:r>
          </a:p>
          <a:p>
            <a:pPr algn="ctr"/>
            <a:r>
              <a:rPr lang="it-IT" sz="5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Team 2</a:t>
            </a:r>
            <a:endParaRPr lang="it-IT" sz="2000" b="1" dirty="0">
              <a:latin typeface="+mj-lt"/>
            </a:endParaRPr>
          </a:p>
        </p:txBody>
      </p:sp>
      <p:graphicFrame>
        <p:nvGraphicFramePr>
          <p:cNvPr id="9" name="Tabella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6521689"/>
              </p:ext>
            </p:extLst>
          </p:nvPr>
        </p:nvGraphicFramePr>
        <p:xfrm>
          <a:off x="7092280" y="6060793"/>
          <a:ext cx="2051720" cy="792480"/>
        </p:xfrm>
        <a:graphic>
          <a:graphicData uri="http://schemas.openxmlformats.org/drawingml/2006/table">
            <a:tbl>
              <a:tblPr>
                <a:tableStyleId>{284E427A-3D55-4303-BF80-6455036E1DE7}</a:tableStyleId>
              </a:tblPr>
              <a:tblGrid>
                <a:gridCol w="2051720"/>
              </a:tblGrid>
              <a:tr h="0">
                <a:tc>
                  <a:txBody>
                    <a:bodyPr/>
                    <a:lstStyle/>
                    <a:p>
                      <a:pPr algn="ctr" rtl="0">
                        <a:lnSpc>
                          <a:spcPct val="150000"/>
                        </a:lnSpc>
                      </a:pPr>
                      <a:r>
                        <a:rPr lang="it-IT" sz="1400" b="1" u="none" strike="noStrike" dirty="0" smtClean="0">
                          <a:effectLst/>
                        </a:rPr>
                        <a:t>Project</a:t>
                      </a:r>
                      <a:r>
                        <a:rPr lang="it-IT" sz="1400" b="1" u="none" strike="noStrike" baseline="0" dirty="0" smtClean="0">
                          <a:effectLst/>
                        </a:rPr>
                        <a:t> Manager</a:t>
                      </a:r>
                      <a:endParaRPr lang="it-IT" sz="1400" b="1" u="none" strike="noStrike" dirty="0">
                        <a:effectLst/>
                      </a:endParaRPr>
                    </a:p>
                  </a:txBody>
                  <a:tcPr marL="38100" marR="38100" marT="38100" marB="38100"/>
                </a:tc>
              </a:tr>
              <a:tr h="0">
                <a:tc>
                  <a:txBody>
                    <a:bodyPr/>
                    <a:lstStyle/>
                    <a:p>
                      <a:pPr algn="ctr" rtl="0">
                        <a:lnSpc>
                          <a:spcPct val="150000"/>
                        </a:lnSpc>
                      </a:pPr>
                      <a:r>
                        <a:rPr lang="it-IT" sz="1400" dirty="0" smtClean="0">
                          <a:effectLst/>
                        </a:rPr>
                        <a:t>Giulio Franco</a:t>
                      </a:r>
                      <a:endParaRPr lang="it-IT" sz="1400" dirty="0">
                        <a:effectLst/>
                      </a:endParaRPr>
                    </a:p>
                  </a:txBody>
                  <a:tcPr marL="38100" marR="38100" marT="38100" marB="38100"/>
                </a:tc>
              </a:tr>
            </a:tbl>
          </a:graphicData>
        </a:graphic>
      </p:graphicFrame>
      <p:pic>
        <p:nvPicPr>
          <p:cNvPr id="1027" name="Picture 3" descr="C:\linda\uni\esami_da_svolgere\gps\progetto_gps\Atsilo\documenti_comuni\loghi\logo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4878" y="764704"/>
            <a:ext cx="4163346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Tabel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8576524"/>
              </p:ext>
            </p:extLst>
          </p:nvPr>
        </p:nvGraphicFramePr>
        <p:xfrm>
          <a:off x="0" y="4286256"/>
          <a:ext cx="2231232" cy="2571744"/>
        </p:xfrm>
        <a:graphic>
          <a:graphicData uri="http://schemas.openxmlformats.org/drawingml/2006/table">
            <a:tbl>
              <a:tblPr>
                <a:tableStyleId>{284E427A-3D55-4303-BF80-6455036E1DE7}</a:tableStyleId>
              </a:tblPr>
              <a:tblGrid>
                <a:gridCol w="2231232"/>
              </a:tblGrid>
              <a:tr h="428624">
                <a:tc>
                  <a:txBody>
                    <a:bodyPr/>
                    <a:lstStyle/>
                    <a:p>
                      <a:pPr algn="ctr" rtl="0">
                        <a:lnSpc>
                          <a:spcPct val="150000"/>
                        </a:lnSpc>
                      </a:pPr>
                      <a:r>
                        <a:rPr lang="it-IT" sz="1400" b="1" u="none" strike="noStrike" dirty="0" smtClean="0">
                          <a:effectLst/>
                        </a:rPr>
                        <a:t>Team</a:t>
                      </a:r>
                      <a:r>
                        <a:rPr lang="it-IT" sz="1400" b="1" u="none" strike="noStrike" baseline="0" dirty="0" smtClean="0">
                          <a:effectLst/>
                        </a:rPr>
                        <a:t> </a:t>
                      </a:r>
                      <a:r>
                        <a:rPr lang="it-IT" sz="1400" b="1" u="none" strike="noStrike" baseline="0" dirty="0" err="1" smtClean="0">
                          <a:effectLst/>
                        </a:rPr>
                        <a:t>Members</a:t>
                      </a:r>
                      <a:endParaRPr lang="it-IT" sz="1400" b="1" u="none" strike="noStrike" dirty="0">
                        <a:effectLst/>
                      </a:endParaRPr>
                    </a:p>
                  </a:txBody>
                  <a:tcPr marL="38100" marR="38100" marT="38100" marB="38100"/>
                </a:tc>
              </a:tr>
              <a:tr h="428624">
                <a:tc>
                  <a:txBody>
                    <a:bodyPr/>
                    <a:lstStyle/>
                    <a:p>
                      <a:pPr algn="ctr" rtl="0">
                        <a:lnSpc>
                          <a:spcPct val="150000"/>
                        </a:lnSpc>
                      </a:pPr>
                      <a:r>
                        <a:rPr lang="it-IT" sz="1400" dirty="0" smtClean="0">
                          <a:effectLst/>
                        </a:rPr>
                        <a:t>Luca</a:t>
                      </a:r>
                      <a:r>
                        <a:rPr lang="it-IT" sz="1400" baseline="0" dirty="0" smtClean="0">
                          <a:effectLst/>
                        </a:rPr>
                        <a:t> Di Costanzo</a:t>
                      </a:r>
                      <a:endParaRPr lang="it-IT" sz="1400" dirty="0">
                        <a:effectLst/>
                      </a:endParaRPr>
                    </a:p>
                  </a:txBody>
                  <a:tcPr marL="38100" marR="38100" marT="38100" marB="38100"/>
                </a:tc>
              </a:tr>
              <a:tr h="428624">
                <a:tc>
                  <a:txBody>
                    <a:bodyPr/>
                    <a:lstStyle/>
                    <a:p>
                      <a:pPr algn="ctr" rtl="0">
                        <a:lnSpc>
                          <a:spcPct val="150000"/>
                        </a:lnSpc>
                      </a:pPr>
                      <a:r>
                        <a:rPr lang="it-IT" sz="1400" dirty="0" smtClean="0">
                          <a:effectLst/>
                        </a:rPr>
                        <a:t>Francesco</a:t>
                      </a:r>
                      <a:r>
                        <a:rPr lang="it-IT" sz="1400" baseline="0" dirty="0" smtClean="0">
                          <a:effectLst/>
                        </a:rPr>
                        <a:t> Durante</a:t>
                      </a:r>
                      <a:endParaRPr lang="it-IT" sz="1400" dirty="0">
                        <a:effectLst/>
                      </a:endParaRPr>
                    </a:p>
                  </a:txBody>
                  <a:tcPr marL="38100" marR="38100" marT="38100" marB="38100"/>
                </a:tc>
              </a:tr>
              <a:tr h="428624">
                <a:tc>
                  <a:txBody>
                    <a:bodyPr/>
                    <a:lstStyle/>
                    <a:p>
                      <a:pPr algn="ctr" rtl="0">
                        <a:lnSpc>
                          <a:spcPct val="150000"/>
                        </a:lnSpc>
                      </a:pPr>
                      <a:r>
                        <a:rPr lang="it-IT" sz="1400" dirty="0" smtClean="0">
                          <a:effectLst/>
                        </a:rPr>
                        <a:t>Mariella Ferrara</a:t>
                      </a:r>
                      <a:endParaRPr lang="it-IT" sz="1400" dirty="0">
                        <a:effectLst/>
                      </a:endParaRPr>
                    </a:p>
                  </a:txBody>
                  <a:tcPr marL="38100" marR="38100" marT="38100" marB="38100"/>
                </a:tc>
              </a:tr>
              <a:tr h="428624">
                <a:tc>
                  <a:txBody>
                    <a:bodyPr/>
                    <a:lstStyle/>
                    <a:p>
                      <a:pPr algn="ctr" rtl="0">
                        <a:lnSpc>
                          <a:spcPct val="150000"/>
                        </a:lnSpc>
                      </a:pPr>
                      <a:r>
                        <a:rPr lang="it-IT" sz="1400" dirty="0" smtClean="0">
                          <a:effectLst/>
                        </a:rPr>
                        <a:t>Luigi</a:t>
                      </a:r>
                      <a:r>
                        <a:rPr lang="it-IT" sz="1400" baseline="0" dirty="0" smtClean="0">
                          <a:effectLst/>
                        </a:rPr>
                        <a:t> </a:t>
                      </a:r>
                      <a:r>
                        <a:rPr lang="it-IT" sz="1400" baseline="0" dirty="0" err="1" smtClean="0">
                          <a:effectLst/>
                        </a:rPr>
                        <a:t>Lomasto</a:t>
                      </a:r>
                      <a:endParaRPr lang="it-IT" sz="1400" dirty="0">
                        <a:effectLst/>
                      </a:endParaRPr>
                    </a:p>
                  </a:txBody>
                  <a:tcPr marL="38100" marR="38100" marT="38100" marB="38100"/>
                </a:tc>
              </a:tr>
              <a:tr h="428624">
                <a:tc>
                  <a:txBody>
                    <a:bodyPr/>
                    <a:lstStyle/>
                    <a:p>
                      <a:pPr algn="ctr" rtl="0">
                        <a:lnSpc>
                          <a:spcPct val="150000"/>
                        </a:lnSpc>
                      </a:pPr>
                      <a:r>
                        <a:rPr lang="it-IT" sz="1400" dirty="0" smtClean="0">
                          <a:effectLst/>
                        </a:rPr>
                        <a:t>Marco Parisi</a:t>
                      </a:r>
                      <a:endParaRPr lang="it-IT" sz="1400" dirty="0">
                        <a:effectLst/>
                      </a:endParaRPr>
                    </a:p>
                  </a:txBody>
                  <a:tcPr marL="38100" marR="38100" marT="38100" marB="3810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65334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2339752" y="692696"/>
            <a:ext cx="4392488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800" b="1" dirty="0" smtClean="0">
                <a:solidFill>
                  <a:srgbClr val="000000"/>
                </a:solidFill>
              </a:rPr>
              <a:t>Impiegato Asilo</a:t>
            </a:r>
          </a:p>
        </p:txBody>
      </p:sp>
      <p:pic>
        <p:nvPicPr>
          <p:cNvPr id="1026" name="Picture 2" descr="C:\Users\Marko\Desktop\278940263_fb1f4f5100_o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7999" y="3068961"/>
            <a:ext cx="3576001" cy="3603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sellaDiTesto 4"/>
          <p:cNvSpPr txBox="1"/>
          <p:nvPr/>
        </p:nvSpPr>
        <p:spPr>
          <a:xfrm>
            <a:off x="406996" y="1628800"/>
            <a:ext cx="5328592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endParaRPr lang="it-IT" sz="2400" dirty="0" smtClean="0"/>
          </a:p>
          <a:p>
            <a:pPr marL="342900" indent="-342900">
              <a:buFont typeface="Wingdings" pitchFamily="2" charset="2"/>
              <a:buChar char="v"/>
            </a:pPr>
            <a:r>
              <a:rPr lang="it-IT" sz="2400" dirty="0" smtClean="0"/>
              <a:t>Visualizzare lo stato dei pagamenti di tutti gli iscritti </a:t>
            </a:r>
          </a:p>
          <a:p>
            <a:pPr marL="342900" indent="-342900">
              <a:buFont typeface="Wingdings" pitchFamily="2" charset="2"/>
              <a:buChar char="v"/>
            </a:pPr>
            <a:r>
              <a:rPr lang="it-IT" sz="2400" dirty="0" smtClean="0"/>
              <a:t>Possibilità di fatturare i pagamenti mensili</a:t>
            </a:r>
          </a:p>
          <a:p>
            <a:pPr marL="342900" indent="-342900">
              <a:buFont typeface="Wingdings" pitchFamily="2" charset="2"/>
              <a:buChar char="v"/>
            </a:pPr>
            <a:r>
              <a:rPr lang="it-IT" sz="2400" dirty="0" smtClean="0"/>
              <a:t>Automatizzare la gestione delle rette per il servizio e permettere la personalizzazione delle rette</a:t>
            </a:r>
          </a:p>
          <a:p>
            <a:pPr marL="342900" indent="-342900">
              <a:buFont typeface="Wingdings" pitchFamily="2" charset="2"/>
              <a:buChar char="v"/>
            </a:pPr>
            <a:r>
              <a:rPr lang="it-IT" sz="2400" dirty="0" smtClean="0"/>
              <a:t>Possibilità di modificare manualmente la registrazione di un pagamento</a:t>
            </a:r>
          </a:p>
          <a:p>
            <a:pPr marL="342900" indent="-342900">
              <a:buFont typeface="Wingdings" pitchFamily="2" charset="2"/>
              <a:buChar char="v"/>
            </a:pPr>
            <a:r>
              <a:rPr lang="it-IT" sz="2400" dirty="0" smtClean="0"/>
              <a:t>Inviare email di promemoria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516333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2313062" y="660807"/>
            <a:ext cx="43924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b="1" dirty="0" smtClean="0">
                <a:solidFill>
                  <a:srgbClr val="000000"/>
                </a:solidFill>
              </a:rPr>
              <a:t>Genitore</a:t>
            </a:r>
          </a:p>
        </p:txBody>
      </p:sp>
      <p:pic>
        <p:nvPicPr>
          <p:cNvPr id="4" name="Picture 2" descr="C:\Users\Marko\Desktop\genitori-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7999" y="3068962"/>
            <a:ext cx="3576001" cy="3702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sellaDiTesto 4"/>
          <p:cNvSpPr txBox="1"/>
          <p:nvPr/>
        </p:nvSpPr>
        <p:spPr>
          <a:xfrm>
            <a:off x="406996" y="1628800"/>
            <a:ext cx="6181228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sz="2400" dirty="0" smtClean="0"/>
          </a:p>
          <a:p>
            <a:pPr marL="342900" indent="-342900">
              <a:buFont typeface="Wingdings" pitchFamily="2" charset="2"/>
              <a:buChar char="v"/>
            </a:pPr>
            <a:r>
              <a:rPr lang="it-IT" sz="2800" dirty="0" smtClean="0"/>
              <a:t>Visualizzare lo storico dei pagamenti</a:t>
            </a:r>
          </a:p>
          <a:p>
            <a:pPr marL="342900" indent="-342900">
              <a:buFont typeface="Wingdings" pitchFamily="2" charset="2"/>
              <a:buChar char="v"/>
            </a:pPr>
            <a:r>
              <a:rPr lang="it-IT" sz="2800" dirty="0" smtClean="0"/>
              <a:t>Visualizzare la fattura mensile</a:t>
            </a:r>
          </a:p>
          <a:p>
            <a:pPr marL="285750" indent="-285750">
              <a:buFont typeface="Arial" pitchFamily="34" charset="0"/>
              <a:buChar char="•"/>
            </a:pPr>
            <a:endParaRPr lang="it-IT" sz="2400" dirty="0" smtClean="0"/>
          </a:p>
          <a:p>
            <a:pPr marL="285750" indent="-285750">
              <a:buFont typeface="Arial" pitchFamily="34" charset="0"/>
              <a:buChar char="•"/>
            </a:pPr>
            <a:endParaRPr lang="it-IT" sz="2400" dirty="0" smtClean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576094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699792" y="764704"/>
            <a:ext cx="3888432" cy="578328"/>
          </a:xfrm>
        </p:spPr>
        <p:txBody>
          <a:bodyPr>
            <a:noAutofit/>
          </a:bodyPr>
          <a:lstStyle/>
          <a:p>
            <a:r>
              <a:rPr lang="it-IT" sz="3600" b="1" dirty="0" smtClean="0"/>
              <a:t>Gestione Pagamenti</a:t>
            </a:r>
            <a:endParaRPr lang="it-IT" sz="3600" b="1" dirty="0"/>
          </a:p>
        </p:txBody>
      </p:sp>
      <p:sp>
        <p:nvSpPr>
          <p:cNvPr id="4" name="Content Placeholder 3"/>
          <p:cNvSpPr txBox="1">
            <a:spLocks/>
          </p:cNvSpPr>
          <p:nvPr/>
        </p:nvSpPr>
        <p:spPr>
          <a:xfrm>
            <a:off x="611560" y="1519308"/>
            <a:ext cx="5111750" cy="625536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en-US" dirty="0" smtClean="0">
                <a:solidFill>
                  <a:srgbClr val="000000"/>
                </a:solidFill>
              </a:rPr>
              <a:t>PRIMO IMPATTO</a:t>
            </a: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1026" name="Picture 2" descr="C:\Users\Marko\Desktop\MrTVlxUrDeuxxiwtND9xFZ5So1_40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2435" y="2276872"/>
            <a:ext cx="3810000" cy="2981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3"/>
          <p:cNvSpPr txBox="1">
            <a:spLocks/>
          </p:cNvSpPr>
          <p:nvPr/>
        </p:nvSpPr>
        <p:spPr>
          <a:xfrm>
            <a:off x="3133906" y="5589240"/>
            <a:ext cx="5111750" cy="625536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en-US" i="1" dirty="0" err="1" smtClean="0">
                <a:solidFill>
                  <a:schemeClr val="accent4"/>
                </a:solidFill>
              </a:rPr>
              <a:t>Capire</a:t>
            </a:r>
            <a:r>
              <a:rPr lang="en-US" i="1" dirty="0" smtClean="0">
                <a:solidFill>
                  <a:schemeClr val="accent4"/>
                </a:solidFill>
              </a:rPr>
              <a:t> </a:t>
            </a:r>
            <a:r>
              <a:rPr lang="en-US" i="1" dirty="0" err="1" smtClean="0">
                <a:solidFill>
                  <a:schemeClr val="accent4"/>
                </a:solidFill>
              </a:rPr>
              <a:t>cosa</a:t>
            </a:r>
            <a:r>
              <a:rPr lang="en-US" i="1" dirty="0" smtClean="0">
                <a:solidFill>
                  <a:schemeClr val="accent4"/>
                </a:solidFill>
              </a:rPr>
              <a:t> </a:t>
            </a:r>
            <a:r>
              <a:rPr lang="en-US" i="1" dirty="0" err="1" smtClean="0">
                <a:solidFill>
                  <a:schemeClr val="accent4"/>
                </a:solidFill>
              </a:rPr>
              <a:t>il</a:t>
            </a:r>
            <a:r>
              <a:rPr lang="en-US" i="1" dirty="0" smtClean="0">
                <a:solidFill>
                  <a:schemeClr val="accent4"/>
                </a:solidFill>
              </a:rPr>
              <a:t> </a:t>
            </a:r>
            <a:r>
              <a:rPr lang="en-US" i="1" dirty="0" err="1" smtClean="0">
                <a:solidFill>
                  <a:schemeClr val="accent4"/>
                </a:solidFill>
              </a:rPr>
              <a:t>cliente</a:t>
            </a:r>
            <a:r>
              <a:rPr lang="en-US" i="1" dirty="0" smtClean="0">
                <a:solidFill>
                  <a:schemeClr val="accent4"/>
                </a:solidFill>
              </a:rPr>
              <a:t> </a:t>
            </a:r>
            <a:r>
              <a:rPr lang="en-US" i="1" dirty="0" err="1" smtClean="0">
                <a:solidFill>
                  <a:schemeClr val="accent4"/>
                </a:solidFill>
              </a:rPr>
              <a:t>vuole</a:t>
            </a:r>
            <a:endParaRPr lang="en-US" i="1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8503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1403648" y="764704"/>
            <a:ext cx="39299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000" b="1" dirty="0" smtClean="0">
                <a:latin typeface="+mj-lt"/>
              </a:rPr>
              <a:t>Team M vs Bando</a:t>
            </a:r>
          </a:p>
        </p:txBody>
      </p:sp>
      <p:sp>
        <p:nvSpPr>
          <p:cNvPr id="3" name="Content Placeholder 3"/>
          <p:cNvSpPr txBox="1">
            <a:spLocks/>
          </p:cNvSpPr>
          <p:nvPr/>
        </p:nvSpPr>
        <p:spPr>
          <a:xfrm>
            <a:off x="332158" y="2132856"/>
            <a:ext cx="8488314" cy="1476614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en-US" b="1" dirty="0" smtClean="0">
                <a:solidFill>
                  <a:srgbClr val="000000"/>
                </a:solidFill>
              </a:rPr>
              <a:t>Problem: </a:t>
            </a:r>
            <a:r>
              <a:rPr lang="en-US" dirty="0" err="1" smtClean="0">
                <a:solidFill>
                  <a:srgbClr val="000000"/>
                </a:solidFill>
              </a:rPr>
              <a:t>bando</a:t>
            </a:r>
            <a:r>
              <a:rPr lang="en-US" dirty="0" smtClean="0">
                <a:solidFill>
                  <a:srgbClr val="000000"/>
                </a:solidFill>
              </a:rPr>
              <a:t> non </a:t>
            </a:r>
            <a:r>
              <a:rPr lang="en-US" dirty="0" err="1" smtClean="0">
                <a:solidFill>
                  <a:srgbClr val="000000"/>
                </a:solidFill>
              </a:rPr>
              <a:t>specifico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dirty="0" err="1" smtClean="0">
                <a:solidFill>
                  <a:srgbClr val="000000"/>
                </a:solidFill>
              </a:rPr>
              <a:t>su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dirty="0" err="1" smtClean="0">
                <a:solidFill>
                  <a:srgbClr val="000000"/>
                </a:solidFill>
              </a:rPr>
              <a:t>molte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dirty="0" err="1" smtClean="0">
                <a:solidFill>
                  <a:srgbClr val="000000"/>
                </a:solidFill>
              </a:rPr>
              <a:t>questioni</a:t>
            </a:r>
            <a:r>
              <a:rPr lang="en-US" dirty="0" smtClean="0">
                <a:solidFill>
                  <a:srgbClr val="000000"/>
                </a:solidFill>
              </a:rPr>
              <a:t>, solo </a:t>
            </a:r>
            <a:r>
              <a:rPr lang="en-US" dirty="0" err="1" smtClean="0">
                <a:solidFill>
                  <a:srgbClr val="000000"/>
                </a:solidFill>
              </a:rPr>
              <a:t>accennate</a:t>
            </a:r>
            <a:r>
              <a:rPr lang="en-US" dirty="0" smtClean="0">
                <a:solidFill>
                  <a:srgbClr val="000000"/>
                </a:solidFill>
              </a:rPr>
              <a:t> come </a:t>
            </a:r>
            <a:r>
              <a:rPr lang="en-US" dirty="0" err="1" smtClean="0">
                <a:solidFill>
                  <a:srgbClr val="000000"/>
                </a:solidFill>
              </a:rPr>
              <a:t>rimborso</a:t>
            </a:r>
            <a:r>
              <a:rPr lang="en-US" dirty="0" smtClean="0">
                <a:solidFill>
                  <a:srgbClr val="000000"/>
                </a:solidFill>
              </a:rPr>
              <a:t>, </a:t>
            </a:r>
            <a:r>
              <a:rPr lang="en-US" dirty="0" err="1" smtClean="0">
                <a:solidFill>
                  <a:srgbClr val="000000"/>
                </a:solidFill>
              </a:rPr>
              <a:t>sconto</a:t>
            </a:r>
            <a:r>
              <a:rPr lang="en-US" dirty="0" smtClean="0">
                <a:solidFill>
                  <a:srgbClr val="000000"/>
                </a:solidFill>
              </a:rPr>
              <a:t>, </a:t>
            </a:r>
            <a:r>
              <a:rPr lang="en-US" dirty="0" err="1" smtClean="0">
                <a:solidFill>
                  <a:srgbClr val="000000"/>
                </a:solidFill>
              </a:rPr>
              <a:t>dipendenti</a:t>
            </a:r>
            <a:r>
              <a:rPr lang="en-US" dirty="0" smtClean="0">
                <a:solidFill>
                  <a:srgbClr val="000000"/>
                </a:solidFill>
              </a:rPr>
              <a:t>/</a:t>
            </a:r>
            <a:r>
              <a:rPr lang="en-US" dirty="0" err="1" smtClean="0">
                <a:solidFill>
                  <a:srgbClr val="000000"/>
                </a:solidFill>
              </a:rPr>
              <a:t>studenti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dirty="0" err="1" smtClean="0">
                <a:solidFill>
                  <a:srgbClr val="000000"/>
                </a:solidFill>
              </a:rPr>
              <a:t>ecc</a:t>
            </a:r>
            <a:r>
              <a:rPr lang="en-US" dirty="0" smtClean="0">
                <a:solidFill>
                  <a:srgbClr val="000000"/>
                </a:solidFill>
              </a:rPr>
              <a:t>..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" name="Content Placeholder 3"/>
          <p:cNvSpPr txBox="1">
            <a:spLocks/>
          </p:cNvSpPr>
          <p:nvPr/>
        </p:nvSpPr>
        <p:spPr>
          <a:xfrm>
            <a:off x="323528" y="4077072"/>
            <a:ext cx="8352928" cy="1008112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en-US" b="1" dirty="0" smtClean="0">
                <a:solidFill>
                  <a:srgbClr val="000000"/>
                </a:solidFill>
              </a:rPr>
              <a:t>Solution: </a:t>
            </a:r>
            <a:r>
              <a:rPr lang="en-US" dirty="0" err="1" smtClean="0">
                <a:solidFill>
                  <a:srgbClr val="000000"/>
                </a:solidFill>
              </a:rPr>
              <a:t>Gestire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dirty="0" err="1" smtClean="0">
                <a:solidFill>
                  <a:srgbClr val="000000"/>
                </a:solidFill>
              </a:rPr>
              <a:t>i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dirty="0" err="1" smtClean="0">
                <a:solidFill>
                  <a:srgbClr val="000000"/>
                </a:solidFill>
              </a:rPr>
              <a:t>pagamenti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dirty="0" err="1" smtClean="0">
                <a:solidFill>
                  <a:srgbClr val="000000"/>
                </a:solidFill>
              </a:rPr>
              <a:t>trattando</a:t>
            </a:r>
            <a:r>
              <a:rPr lang="en-US" dirty="0" smtClean="0">
                <a:solidFill>
                  <a:srgbClr val="000000"/>
                </a:solidFill>
              </a:rPr>
              <a:t> solo </a:t>
            </a:r>
            <a:r>
              <a:rPr lang="en-US" dirty="0" err="1" smtClean="0">
                <a:solidFill>
                  <a:srgbClr val="000000"/>
                </a:solidFill>
              </a:rPr>
              <a:t>campi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dirty="0" err="1" smtClean="0">
                <a:solidFill>
                  <a:srgbClr val="000000"/>
                </a:solidFill>
              </a:rPr>
              <a:t>noti</a:t>
            </a: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6817" y="4797152"/>
            <a:ext cx="1691039" cy="16951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96188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/>
          <p:cNvSpPr txBox="1"/>
          <p:nvPr/>
        </p:nvSpPr>
        <p:spPr>
          <a:xfrm>
            <a:off x="2760544" y="471869"/>
            <a:ext cx="393787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3200" b="1" dirty="0">
                <a:latin typeface="+mj-lt"/>
              </a:rPr>
              <a:t> </a:t>
            </a:r>
            <a:r>
              <a:rPr lang="it-IT" sz="3200" b="1" dirty="0" smtClean="0">
                <a:latin typeface="+mj-lt"/>
              </a:rPr>
              <a:t>Use Case Diagram 0.9</a:t>
            </a:r>
          </a:p>
          <a:p>
            <a:pPr algn="ctr"/>
            <a:endParaRPr lang="it-IT" dirty="0">
              <a:latin typeface="+mj-lt"/>
            </a:endParaRPr>
          </a:p>
        </p:txBody>
      </p:sp>
      <p:pic>
        <p:nvPicPr>
          <p:cNvPr id="1026" name="Picture 2" descr="C:\Users\Marko\Desktop\Class_Diagram_Pagamenti buon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22" y="1196752"/>
            <a:ext cx="9144000" cy="5328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7486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2339752" y="692696"/>
            <a:ext cx="43924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600" b="1" dirty="0" smtClean="0">
                <a:solidFill>
                  <a:srgbClr val="000000"/>
                </a:solidFill>
              </a:rPr>
              <a:t>Versione iniziale</a:t>
            </a:r>
          </a:p>
        </p:txBody>
      </p:sp>
      <p:sp>
        <p:nvSpPr>
          <p:cNvPr id="9" name="Content Placeholder 3"/>
          <p:cNvSpPr txBox="1">
            <a:spLocks/>
          </p:cNvSpPr>
          <p:nvPr/>
        </p:nvSpPr>
        <p:spPr>
          <a:xfrm>
            <a:off x="298902" y="1556792"/>
            <a:ext cx="8449562" cy="4608512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dirty="0" smtClean="0">
                <a:solidFill>
                  <a:schemeClr val="accent5"/>
                </a:solidFill>
              </a:rPr>
              <a:t>Cosa non va: </a:t>
            </a:r>
            <a:endParaRPr lang="it-IT" dirty="0">
              <a:solidFill>
                <a:schemeClr val="accent5"/>
              </a:solidFill>
            </a:endParaRPr>
          </a:p>
          <a:p>
            <a:r>
              <a:rPr lang="it-IT" dirty="0" smtClean="0">
                <a:solidFill>
                  <a:srgbClr val="000000"/>
                </a:solidFill>
              </a:rPr>
              <a:t> Genitore non può pagare online ma deve pagare con   bancomat allo sportello dell’asilo</a:t>
            </a:r>
          </a:p>
          <a:p>
            <a:r>
              <a:rPr lang="it-IT" dirty="0" smtClean="0">
                <a:solidFill>
                  <a:srgbClr val="000000"/>
                </a:solidFill>
              </a:rPr>
              <a:t> Cauzione non presente sul bando </a:t>
            </a:r>
          </a:p>
          <a:p>
            <a:endParaRPr lang="it-IT" dirty="0" smtClean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it-IT" dirty="0" smtClean="0">
                <a:solidFill>
                  <a:schemeClr val="accent5"/>
                </a:solidFill>
              </a:rPr>
              <a:t>Cosa deve essere gestito:</a:t>
            </a:r>
          </a:p>
          <a:p>
            <a:r>
              <a:rPr lang="it-IT" dirty="0" smtClean="0">
                <a:solidFill>
                  <a:srgbClr val="000000"/>
                </a:solidFill>
              </a:rPr>
              <a:t> Devono essere gestiti gli extra</a:t>
            </a:r>
          </a:p>
          <a:p>
            <a:pPr marL="0" indent="0">
              <a:buNone/>
            </a:pPr>
            <a:r>
              <a:rPr lang="it-IT" dirty="0" smtClean="0">
                <a:solidFill>
                  <a:srgbClr val="000000"/>
                </a:solidFill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952316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/>
          <p:cNvSpPr txBox="1"/>
          <p:nvPr/>
        </p:nvSpPr>
        <p:spPr>
          <a:xfrm>
            <a:off x="2760544" y="471869"/>
            <a:ext cx="393787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3200" b="1" dirty="0">
                <a:latin typeface="+mj-lt"/>
              </a:rPr>
              <a:t> </a:t>
            </a:r>
            <a:r>
              <a:rPr lang="it-IT" sz="3200" b="1" dirty="0" smtClean="0">
                <a:latin typeface="+mj-lt"/>
              </a:rPr>
              <a:t>Use Case Diagram 1.0</a:t>
            </a:r>
          </a:p>
          <a:p>
            <a:pPr algn="ctr"/>
            <a:endParaRPr lang="it-IT" dirty="0">
              <a:latin typeface="+mj-lt"/>
            </a:endParaRPr>
          </a:p>
        </p:txBody>
      </p:sp>
      <p:pic>
        <p:nvPicPr>
          <p:cNvPr id="2050" name="Picture 2" descr="C:\Users\Marko\Desktop\Class_Diagram_Pagamenti3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124744"/>
            <a:ext cx="8572500" cy="533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le 3"/>
          <p:cNvSpPr/>
          <p:nvPr/>
        </p:nvSpPr>
        <p:spPr>
          <a:xfrm>
            <a:off x="3347864" y="5301208"/>
            <a:ext cx="2258770" cy="79208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Ovale 4"/>
          <p:cNvSpPr/>
          <p:nvPr/>
        </p:nvSpPr>
        <p:spPr>
          <a:xfrm>
            <a:off x="5606634" y="4797152"/>
            <a:ext cx="1557654" cy="6122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24602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/>
          <p:cNvSpPr txBox="1"/>
          <p:nvPr/>
        </p:nvSpPr>
        <p:spPr>
          <a:xfrm>
            <a:off x="2760544" y="471869"/>
            <a:ext cx="393787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3200" b="1" dirty="0">
                <a:latin typeface="+mj-lt"/>
              </a:rPr>
              <a:t> </a:t>
            </a:r>
            <a:r>
              <a:rPr lang="it-IT" sz="3200" b="1" dirty="0" smtClean="0">
                <a:latin typeface="+mj-lt"/>
              </a:rPr>
              <a:t>Use Case Diagram 1.0</a:t>
            </a:r>
          </a:p>
          <a:p>
            <a:pPr algn="ctr"/>
            <a:endParaRPr lang="it-IT" dirty="0">
              <a:latin typeface="+mj-lt"/>
            </a:endParaRPr>
          </a:p>
        </p:txBody>
      </p:sp>
      <p:pic>
        <p:nvPicPr>
          <p:cNvPr id="2050" name="Picture 2" descr="C:\Users\Marko\Desktop\Class_Diagram_Pagamenti3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124744"/>
            <a:ext cx="8572500" cy="533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le 3"/>
          <p:cNvSpPr/>
          <p:nvPr/>
        </p:nvSpPr>
        <p:spPr>
          <a:xfrm>
            <a:off x="2604836" y="2852936"/>
            <a:ext cx="4271420" cy="11521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09306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/>
          <p:cNvSpPr txBox="1"/>
          <p:nvPr/>
        </p:nvSpPr>
        <p:spPr>
          <a:xfrm>
            <a:off x="2760543" y="471869"/>
            <a:ext cx="393787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3200" b="1" dirty="0">
                <a:latin typeface="+mj-lt"/>
              </a:rPr>
              <a:t> </a:t>
            </a:r>
            <a:r>
              <a:rPr lang="it-IT" sz="3200" b="1" dirty="0" smtClean="0">
                <a:latin typeface="+mj-lt"/>
              </a:rPr>
              <a:t>Use Case Diagram 4.0</a:t>
            </a:r>
          </a:p>
          <a:p>
            <a:pPr algn="ctr"/>
            <a:endParaRPr lang="it-IT" sz="3200" dirty="0">
              <a:latin typeface="+mj-lt"/>
            </a:endParaRPr>
          </a:p>
        </p:txBody>
      </p:sp>
      <p:pic>
        <p:nvPicPr>
          <p:cNvPr id="2050" name="Picture 2" descr="C:\Users\Marko\Desktop\UCD_Pagamenti%20(2)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968" y="1559909"/>
            <a:ext cx="7524750" cy="495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1313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/>
          <p:cNvSpPr txBox="1"/>
          <p:nvPr/>
        </p:nvSpPr>
        <p:spPr>
          <a:xfrm>
            <a:off x="2915816" y="471868"/>
            <a:ext cx="338426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>
                <a:latin typeface="+mj-lt"/>
              </a:rPr>
              <a:t> </a:t>
            </a:r>
            <a:r>
              <a:rPr lang="it-IT" sz="3200" b="1" dirty="0">
                <a:latin typeface="+mj-lt"/>
              </a:rPr>
              <a:t>E</a:t>
            </a:r>
            <a:r>
              <a:rPr lang="it-IT" sz="3200" b="1" dirty="0" smtClean="0">
                <a:latin typeface="+mj-lt"/>
              </a:rPr>
              <a:t>sempio Use Case</a:t>
            </a:r>
            <a:endParaRPr lang="it-IT" sz="3200" dirty="0">
              <a:latin typeface="+mj-lt"/>
            </a:endParaRPr>
          </a:p>
        </p:txBody>
      </p:sp>
      <p:pic>
        <p:nvPicPr>
          <p:cNvPr id="1027" name="Picture 3" descr="C:\Users\Marko\Desktop\UC_ Fattura pagament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17" y="1335247"/>
            <a:ext cx="8820471" cy="5299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354951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smtClean="0"/>
              <a:t>Top manager: Filomena </a:t>
            </a:r>
            <a:r>
              <a:rPr lang="it-IT" dirty="0" err="1" smtClean="0"/>
              <a:t>Ferrucci</a:t>
            </a:r>
            <a:endParaRPr lang="it-IT" dirty="0" smtClean="0"/>
          </a:p>
          <a:p>
            <a:r>
              <a:rPr lang="it-IT" dirty="0" smtClean="0"/>
              <a:t>Team leader: Giulio Franco</a:t>
            </a:r>
          </a:p>
          <a:p>
            <a:r>
              <a:rPr lang="it-IT" dirty="0" smtClean="0"/>
              <a:t>Membri del team:</a:t>
            </a:r>
          </a:p>
          <a:p>
            <a:pPr lvl="1"/>
            <a:r>
              <a:rPr lang="it-IT" dirty="0" smtClean="0"/>
              <a:t>Luca Di Costanzo</a:t>
            </a:r>
          </a:p>
          <a:p>
            <a:pPr lvl="1"/>
            <a:r>
              <a:rPr lang="it-IT" dirty="0" smtClean="0"/>
              <a:t>Francesco Durante</a:t>
            </a:r>
          </a:p>
          <a:p>
            <a:pPr lvl="1"/>
            <a:r>
              <a:rPr lang="it-IT" dirty="0" smtClean="0"/>
              <a:t>Mariella Ferrara</a:t>
            </a:r>
          </a:p>
          <a:p>
            <a:pPr lvl="1"/>
            <a:r>
              <a:rPr lang="it-IT" dirty="0" smtClean="0"/>
              <a:t>Luigi </a:t>
            </a:r>
            <a:r>
              <a:rPr lang="it-IT" dirty="0" err="1" smtClean="0"/>
              <a:t>Lomasto</a:t>
            </a:r>
            <a:endParaRPr lang="it-IT" dirty="0" smtClean="0"/>
          </a:p>
          <a:p>
            <a:pPr lvl="1"/>
            <a:r>
              <a:rPr lang="it-IT" dirty="0" smtClean="0"/>
              <a:t>Marco Parisi</a:t>
            </a:r>
            <a:endParaRPr lang="it-IT" dirty="0"/>
          </a:p>
        </p:txBody>
      </p:sp>
      <p:sp>
        <p:nvSpPr>
          <p:cNvPr id="4" name="Titolo 1"/>
          <p:cNvSpPr>
            <a:spLocks noGrp="1"/>
          </p:cNvSpPr>
          <p:nvPr>
            <p:ph type="title"/>
          </p:nvPr>
        </p:nvSpPr>
        <p:spPr>
          <a:xfrm>
            <a:off x="683568" y="404664"/>
            <a:ext cx="7200800" cy="836712"/>
          </a:xfrm>
        </p:spPr>
        <p:txBody>
          <a:bodyPr>
            <a:normAutofit/>
          </a:bodyPr>
          <a:lstStyle/>
          <a:p>
            <a:pPr algn="ctr"/>
            <a:r>
              <a:rPr lang="it-IT" sz="4800" b="1" dirty="0" smtClean="0"/>
              <a:t>Team Management</a:t>
            </a:r>
            <a:endParaRPr lang="it-IT" sz="4800" b="1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53100" y="1841748"/>
            <a:ext cx="1803276" cy="18032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76056" y="2996952"/>
            <a:ext cx="1533525" cy="1533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020272" y="3429000"/>
            <a:ext cx="1657350" cy="165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851920" y="4221088"/>
            <a:ext cx="1596057" cy="15990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020272" y="5085184"/>
            <a:ext cx="1656184" cy="1656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" name="Immagin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7977" y="4536229"/>
            <a:ext cx="1714119" cy="1529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837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2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22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27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Marko\Desktop\Documenti presentazione\SD_PagamentiMo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28800"/>
            <a:ext cx="9131072" cy="4896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sellaDiTesto 2"/>
          <p:cNvSpPr txBox="1"/>
          <p:nvPr/>
        </p:nvSpPr>
        <p:spPr>
          <a:xfrm>
            <a:off x="2260241" y="471869"/>
            <a:ext cx="493846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Sequence Diagram</a:t>
            </a:r>
          </a:p>
          <a:p>
            <a:pPr algn="ctr"/>
            <a:endParaRPr lang="it-IT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24786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6540" y="692696"/>
            <a:ext cx="47814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600" b="1" dirty="0" smtClean="0"/>
              <a:t>Problemi riscontrati</a:t>
            </a:r>
            <a:endParaRPr lang="it-IT" sz="3600" b="1" dirty="0"/>
          </a:p>
        </p:txBody>
      </p:sp>
      <p:sp>
        <p:nvSpPr>
          <p:cNvPr id="3" name="CasellaDiTesto 2"/>
          <p:cNvSpPr txBox="1"/>
          <p:nvPr/>
        </p:nvSpPr>
        <p:spPr>
          <a:xfrm>
            <a:off x="276316" y="1813753"/>
            <a:ext cx="3863636" cy="18312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300" b="1" dirty="0" smtClean="0">
                <a:solidFill>
                  <a:srgbClr val="FF0000"/>
                </a:solidFill>
              </a:rPr>
              <a:t>Contro:</a:t>
            </a:r>
          </a:p>
          <a:p>
            <a:pPr marL="457200" indent="-457200">
              <a:buFont typeface="Wingdings" pitchFamily="2" charset="2"/>
              <a:buChar char="v"/>
            </a:pPr>
            <a:r>
              <a:rPr lang="it-IT" sz="2800" dirty="0" smtClean="0">
                <a:solidFill>
                  <a:schemeClr val="bg1"/>
                </a:solidFill>
              </a:rPr>
              <a:t>Indicazioni troppo generali nel bando</a:t>
            </a:r>
          </a:p>
          <a:p>
            <a:r>
              <a:rPr lang="it-IT" sz="2400" dirty="0" smtClean="0"/>
              <a:t> </a:t>
            </a:r>
            <a:endParaRPr lang="it-IT" sz="2400" dirty="0"/>
          </a:p>
        </p:txBody>
      </p:sp>
      <p:sp>
        <p:nvSpPr>
          <p:cNvPr id="4" name="CasellaDiTesto 3"/>
          <p:cNvSpPr txBox="1"/>
          <p:nvPr/>
        </p:nvSpPr>
        <p:spPr>
          <a:xfrm>
            <a:off x="4355976" y="1741745"/>
            <a:ext cx="4145128" cy="2693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300" b="1" dirty="0" smtClean="0">
                <a:solidFill>
                  <a:srgbClr val="00B050"/>
                </a:solidFill>
              </a:rPr>
              <a:t>Pro:</a:t>
            </a:r>
          </a:p>
          <a:p>
            <a:pPr marL="457200" indent="-457200">
              <a:buFont typeface="Wingdings" pitchFamily="2" charset="2"/>
              <a:buChar char="v"/>
            </a:pPr>
            <a:r>
              <a:rPr lang="it-IT" sz="2800" dirty="0" smtClean="0">
                <a:solidFill>
                  <a:schemeClr val="bg1"/>
                </a:solidFill>
              </a:rPr>
              <a:t>Definizione di concetti semplici e non specifici</a:t>
            </a:r>
          </a:p>
          <a:p>
            <a:pPr marL="914400" lvl="1" indent="-457200">
              <a:buFont typeface="Courier New" pitchFamily="49" charset="0"/>
              <a:buChar char="o"/>
            </a:pPr>
            <a:r>
              <a:rPr lang="it-IT" sz="2800" i="1" dirty="0" smtClean="0">
                <a:solidFill>
                  <a:schemeClr val="bg1"/>
                </a:solidFill>
              </a:rPr>
              <a:t>Flessibilità rispetto ai cambiamenti</a:t>
            </a:r>
          </a:p>
          <a:p>
            <a:r>
              <a:rPr lang="it-IT" sz="2400" dirty="0" smtClean="0"/>
              <a:t> </a:t>
            </a:r>
            <a:endParaRPr lang="it-IT" sz="2400" dirty="0"/>
          </a:p>
        </p:txBody>
      </p:sp>
      <p:pic>
        <p:nvPicPr>
          <p:cNvPr id="1026" name="Picture 2" descr="C:\Users\Marko\Desktop\omino_si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8344" y="4365104"/>
            <a:ext cx="1198016" cy="2016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Marko\Desktop\omino_no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4293096"/>
            <a:ext cx="1221217" cy="2060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8678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7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1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1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18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87624" y="2996952"/>
            <a:ext cx="6624736" cy="648072"/>
          </a:xfrm>
        </p:spPr>
        <p:txBody>
          <a:bodyPr>
            <a:noAutofit/>
          </a:bodyPr>
          <a:lstStyle/>
          <a:p>
            <a:pPr algn="ctr"/>
            <a:r>
              <a:rPr lang="it-IT" sz="4800" b="1" dirty="0" smtClean="0"/>
              <a:t>Gestione Tirocinanti</a:t>
            </a:r>
            <a:endParaRPr lang="it-IT" sz="4800" b="1" dirty="0"/>
          </a:p>
        </p:txBody>
      </p:sp>
    </p:spTree>
    <p:extLst>
      <p:ext uri="{BB962C8B-B14F-4D97-AF65-F5344CB8AC3E}">
        <p14:creationId xmlns:p14="http://schemas.microsoft.com/office/powerpoint/2010/main" val="2865657727"/>
      </p:ext>
    </p:extLst>
  </p:cSld>
  <p:clrMapOvr>
    <a:masterClrMapping/>
  </p:clrMapOvr>
  <p:transition spd="med">
    <p:dissolv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258" name="Picture 2" descr="http://www.istitutopaideia.com/images/Omino%20bianco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020272" y="4077072"/>
            <a:ext cx="1815666" cy="2420888"/>
          </a:xfrm>
          <a:prstGeom prst="rect">
            <a:avLst/>
          </a:prstGeom>
          <a:noFill/>
        </p:spPr>
      </p:pic>
      <p:sp>
        <p:nvSpPr>
          <p:cNvPr id="3" name="Titolo 1"/>
          <p:cNvSpPr txBox="1">
            <a:spLocks/>
          </p:cNvSpPr>
          <p:nvPr/>
        </p:nvSpPr>
        <p:spPr>
          <a:xfrm>
            <a:off x="1259632" y="548680"/>
            <a:ext cx="6624736" cy="648072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4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Gestione Tirocinanti</a:t>
            </a:r>
            <a:endParaRPr kumimoji="0" lang="it-IT" sz="4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4" name="Titolo 1"/>
          <p:cNvSpPr txBox="1">
            <a:spLocks/>
          </p:cNvSpPr>
          <p:nvPr/>
        </p:nvSpPr>
        <p:spPr>
          <a:xfrm>
            <a:off x="2915816" y="1052736"/>
            <a:ext cx="3096344" cy="648072"/>
          </a:xfrm>
          <a:prstGeom prst="rect">
            <a:avLst/>
          </a:prstGeom>
        </p:spPr>
        <p:txBody>
          <a:bodyPr vert="horz" lIns="0" tIns="45720" r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5000" b="0" kern="1200">
                <a:ln>
                  <a:noFill/>
                </a:ln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3200" b="1" dirty="0" smtClean="0"/>
              <a:t>Obiettivo</a:t>
            </a:r>
            <a:endParaRPr lang="it-IT" sz="3200" b="1" dirty="0"/>
          </a:p>
        </p:txBody>
      </p:sp>
      <p:sp>
        <p:nvSpPr>
          <p:cNvPr id="5" name="Rettangolo 4"/>
          <p:cNvSpPr/>
          <p:nvPr/>
        </p:nvSpPr>
        <p:spPr>
          <a:xfrm>
            <a:off x="467544" y="2276872"/>
            <a:ext cx="8496944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800" dirty="0" smtClean="0"/>
              <a:t>Semplificare la gestione di tirocinanti, da parte di Scienze della Formazione, permettendo l'inserimento di tirocinanti nel registro, l'invio di feedback da parte dell'asilo e la modifica della loro schedulazione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Fr4nc3sc0\Desktop\at-silo\RAD\3 - Sistema proposto\attori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1679" y="620689"/>
            <a:ext cx="5052690" cy="6233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Connettore 1 9"/>
          <p:cNvCxnSpPr/>
          <p:nvPr/>
        </p:nvCxnSpPr>
        <p:spPr>
          <a:xfrm>
            <a:off x="3779912" y="3068960"/>
            <a:ext cx="704806" cy="0"/>
          </a:xfrm>
          <a:prstGeom prst="line">
            <a:avLst/>
          </a:prstGeom>
          <a:ln w="38100">
            <a:solidFill>
              <a:srgbClr val="FF0000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1 11"/>
          <p:cNvCxnSpPr/>
          <p:nvPr/>
        </p:nvCxnSpPr>
        <p:spPr>
          <a:xfrm>
            <a:off x="2987824" y="6237312"/>
            <a:ext cx="843276" cy="0"/>
          </a:xfrm>
          <a:prstGeom prst="line">
            <a:avLst/>
          </a:prstGeom>
          <a:ln w="38100">
            <a:solidFill>
              <a:srgbClr val="FF0000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ttore 1 13"/>
          <p:cNvCxnSpPr/>
          <p:nvPr/>
        </p:nvCxnSpPr>
        <p:spPr>
          <a:xfrm>
            <a:off x="2915816" y="6597352"/>
            <a:ext cx="556426" cy="0"/>
          </a:xfrm>
          <a:prstGeom prst="line">
            <a:avLst/>
          </a:prstGeom>
          <a:ln w="38100">
            <a:solidFill>
              <a:srgbClr val="FF0000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e 16"/>
          <p:cNvSpPr/>
          <p:nvPr/>
        </p:nvSpPr>
        <p:spPr>
          <a:xfrm>
            <a:off x="2951820" y="6381328"/>
            <a:ext cx="540060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21053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/>
          <p:cNvSpPr txBox="1"/>
          <p:nvPr/>
        </p:nvSpPr>
        <p:spPr>
          <a:xfrm>
            <a:off x="0" y="764704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b="1" dirty="0" smtClean="0"/>
              <a:t>Tirocinanti</a:t>
            </a:r>
          </a:p>
        </p:txBody>
      </p:sp>
      <p:sp>
        <p:nvSpPr>
          <p:cNvPr id="4" name="CasellaDiTesto 3"/>
          <p:cNvSpPr txBox="1"/>
          <p:nvPr/>
        </p:nvSpPr>
        <p:spPr>
          <a:xfrm>
            <a:off x="428672" y="1916832"/>
            <a:ext cx="507943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 smtClean="0"/>
              <a:t>INIZIALMENTE</a:t>
            </a:r>
          </a:p>
          <a:p>
            <a:endParaRPr lang="it-IT" sz="2800" dirty="0" smtClean="0"/>
          </a:p>
          <a:p>
            <a:pPr marL="457200" indent="-457200">
              <a:buFont typeface="Wingdings" pitchFamily="2" charset="2"/>
              <a:buChar char="v"/>
            </a:pPr>
            <a:r>
              <a:rPr lang="it-IT" sz="2800" dirty="0"/>
              <a:t> </a:t>
            </a:r>
            <a:r>
              <a:rPr lang="it-IT" sz="2800" dirty="0" smtClean="0"/>
              <a:t>Tirocinanti esclusi dal sistema</a:t>
            </a:r>
          </a:p>
          <a:p>
            <a:pPr marL="914400" lvl="1" indent="-457200">
              <a:buFont typeface="Courier New" pitchFamily="49" charset="0"/>
              <a:buChar char="o"/>
            </a:pPr>
            <a:r>
              <a:rPr lang="it-IT" sz="2800" dirty="0" smtClean="0"/>
              <a:t>Non avevano un account</a:t>
            </a:r>
          </a:p>
          <a:p>
            <a:pPr marL="1371600" lvl="2" indent="-457200">
              <a:buFont typeface="Arial" pitchFamily="34" charset="0"/>
              <a:buChar char="•"/>
            </a:pPr>
            <a:r>
              <a:rPr lang="it-IT" sz="2800" dirty="0" smtClean="0"/>
              <a:t>quindi non potevano visualizzare i propri dati né la schedulazione degli orari 	</a:t>
            </a:r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168" y="1595701"/>
            <a:ext cx="2514600" cy="406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444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0" y="548681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b="1" dirty="0" smtClean="0"/>
              <a:t>Tirocinanti</a:t>
            </a:r>
            <a:endParaRPr lang="it-IT" sz="4000" b="1" dirty="0"/>
          </a:p>
        </p:txBody>
      </p:sp>
      <p:sp>
        <p:nvSpPr>
          <p:cNvPr id="4" name="CasellaDiTesto 3"/>
          <p:cNvSpPr txBox="1"/>
          <p:nvPr/>
        </p:nvSpPr>
        <p:spPr>
          <a:xfrm>
            <a:off x="142172" y="1340768"/>
            <a:ext cx="8822316" cy="7776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 smtClean="0"/>
              <a:t>SUCCESSIVAMENTE</a:t>
            </a:r>
          </a:p>
          <a:p>
            <a:pPr marL="457200" indent="-457200">
              <a:buFont typeface="Wingdings" pitchFamily="2" charset="2"/>
              <a:buChar char="v"/>
            </a:pPr>
            <a:r>
              <a:rPr lang="it-IT" sz="2800" dirty="0" smtClean="0"/>
              <a:t>Aggiunti nuovi requisiti funzionali come:</a:t>
            </a:r>
            <a:endParaRPr lang="it-IT" sz="2800" dirty="0"/>
          </a:p>
          <a:p>
            <a:endParaRPr lang="it-IT" sz="2800" dirty="0"/>
          </a:p>
          <a:p>
            <a:pPr lvl="1" indent="-285750">
              <a:buFont typeface="Arial" pitchFamily="34" charset="0"/>
              <a:buChar char="•"/>
            </a:pPr>
            <a:r>
              <a:rPr lang="it-IT" sz="2400" dirty="0" smtClean="0">
                <a:solidFill>
                  <a:schemeClr val="accent4"/>
                </a:solidFill>
              </a:rPr>
              <a:t>RF_M_2.10 </a:t>
            </a:r>
            <a:r>
              <a:rPr lang="it-IT" sz="2400" dirty="0" smtClean="0"/>
              <a:t>Possibilità </a:t>
            </a:r>
            <a:r>
              <a:rPr lang="it-IT" sz="2400" dirty="0"/>
              <a:t>di visualizzare il registro delle attività del tirocinante da parte del tirocinante, responsabile tirocini e della segreteria dell'asilo.</a:t>
            </a:r>
          </a:p>
          <a:p>
            <a:endParaRPr lang="it-IT" sz="2400" dirty="0"/>
          </a:p>
          <a:p>
            <a:pPr lvl="1" indent="-285750">
              <a:buFont typeface="Arial" pitchFamily="34" charset="0"/>
              <a:buChar char="•"/>
            </a:pPr>
            <a:r>
              <a:rPr lang="it-IT" sz="2400" dirty="0">
                <a:solidFill>
                  <a:schemeClr val="accent4"/>
                </a:solidFill>
              </a:rPr>
              <a:t>RF_M_2.12 </a:t>
            </a:r>
            <a:r>
              <a:rPr lang="it-IT" sz="2400" dirty="0" smtClean="0"/>
              <a:t>Possibilità </a:t>
            </a:r>
            <a:r>
              <a:rPr lang="it-IT" sz="2400" dirty="0"/>
              <a:t>di visualizzare la schedulazione dei tirocinanti da parte del responsabile tirocini e dalla segreteria dell'asilo e del tirocinante.</a:t>
            </a:r>
          </a:p>
          <a:p>
            <a:endParaRPr lang="it-IT" sz="2400" dirty="0"/>
          </a:p>
          <a:p>
            <a:pPr lvl="1" indent="-285750">
              <a:buFont typeface="Arial" pitchFamily="34" charset="0"/>
              <a:buChar char="•"/>
            </a:pPr>
            <a:r>
              <a:rPr lang="it-IT" sz="2400" dirty="0" smtClean="0">
                <a:solidFill>
                  <a:schemeClr val="accent4"/>
                </a:solidFill>
              </a:rPr>
              <a:t>RF_M_2.14 </a:t>
            </a:r>
            <a:r>
              <a:rPr lang="it-IT" sz="2400" dirty="0" smtClean="0"/>
              <a:t>Possibilità </a:t>
            </a:r>
            <a:r>
              <a:rPr lang="it-IT" sz="2400" dirty="0"/>
              <a:t>di poter contestare l'allocazione da parte del tirocinante</a:t>
            </a:r>
          </a:p>
          <a:p>
            <a:endParaRPr lang="it-IT" dirty="0"/>
          </a:p>
          <a:p>
            <a:pPr marL="285750" indent="-285750">
              <a:buFont typeface="Arial" pitchFamily="34" charset="0"/>
              <a:buChar char="•"/>
            </a:pPr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 smtClean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529095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0" y="908720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b="1" dirty="0" smtClean="0"/>
              <a:t>Tirocinanti </a:t>
            </a:r>
            <a:endParaRPr lang="it-IT" sz="4800" b="1" dirty="0"/>
          </a:p>
        </p:txBody>
      </p:sp>
      <p:sp>
        <p:nvSpPr>
          <p:cNvPr id="3" name="CasellaDiTesto 2"/>
          <p:cNvSpPr txBox="1"/>
          <p:nvPr/>
        </p:nvSpPr>
        <p:spPr>
          <a:xfrm>
            <a:off x="288032" y="2132856"/>
            <a:ext cx="8748464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/>
              <a:t>Questa funzionalità è stata quella che ci ha impegnati maggiormente</a:t>
            </a:r>
            <a:r>
              <a:rPr lang="it-IT" sz="2800" dirty="0" smtClean="0"/>
              <a:t>.</a:t>
            </a:r>
          </a:p>
          <a:p>
            <a:endParaRPr lang="it-IT" sz="2800" dirty="0"/>
          </a:p>
          <a:p>
            <a:pPr marL="914400" lvl="1" indent="-457200">
              <a:buFont typeface="Wingdings" pitchFamily="2" charset="2"/>
              <a:buChar char="v"/>
            </a:pPr>
            <a:r>
              <a:rPr lang="it-IT" sz="2800" dirty="0" smtClean="0"/>
              <a:t>6 casi d’uso</a:t>
            </a:r>
          </a:p>
          <a:p>
            <a:r>
              <a:rPr lang="it-IT" sz="2800" dirty="0" smtClean="0"/>
              <a:t>	Invece poi……..</a:t>
            </a:r>
          </a:p>
          <a:p>
            <a:pPr marL="914400" lvl="1" indent="-457200">
              <a:buFont typeface="Wingdings" pitchFamily="2" charset="2"/>
              <a:buChar char="v"/>
            </a:pPr>
            <a:r>
              <a:rPr lang="it-IT" sz="2800" dirty="0" smtClean="0"/>
              <a:t>19 casi d’uso</a:t>
            </a:r>
            <a:endParaRPr lang="it-IT" sz="2800" dirty="0"/>
          </a:p>
          <a:p>
            <a:pPr marL="457200" indent="-457200">
              <a:buFont typeface="Wingdings" pitchFamily="2" charset="2"/>
              <a:buChar char="v"/>
            </a:pPr>
            <a:endParaRPr lang="it-IT" sz="2800" dirty="0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920" y="2780928"/>
            <a:ext cx="3333750" cy="333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338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0" y="548680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600" b="1" dirty="0" smtClean="0"/>
              <a:t>Use Case </a:t>
            </a:r>
            <a:r>
              <a:rPr lang="it-IT" sz="3600" b="1" dirty="0" err="1" smtClean="0"/>
              <a:t>Diagram</a:t>
            </a:r>
            <a:r>
              <a:rPr lang="it-IT" sz="3600" b="1" dirty="0" smtClean="0"/>
              <a:t> - RAD 1</a:t>
            </a:r>
            <a:endParaRPr lang="it-IT" sz="3600" b="1" dirty="0"/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556792"/>
            <a:ext cx="7853372" cy="4539894"/>
          </a:xfrm>
          <a:prstGeom prst="rect">
            <a:avLst/>
          </a:prstGeom>
        </p:spPr>
      </p:pic>
      <p:sp>
        <p:nvSpPr>
          <p:cNvPr id="5" name="CasellaDiTesto 4"/>
          <p:cNvSpPr txBox="1"/>
          <p:nvPr/>
        </p:nvSpPr>
        <p:spPr>
          <a:xfrm>
            <a:off x="2771800" y="5877272"/>
            <a:ext cx="3600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dirty="0" err="1" smtClean="0"/>
              <a:t>UCD_Tirocinanti</a:t>
            </a:r>
            <a:r>
              <a:rPr lang="it-IT" sz="2000" dirty="0" smtClean="0"/>
              <a:t> 1</a:t>
            </a:r>
            <a:endParaRPr lang="it-IT" sz="2000" dirty="0"/>
          </a:p>
        </p:txBody>
      </p:sp>
    </p:spTree>
    <p:extLst>
      <p:ext uri="{BB962C8B-B14F-4D97-AF65-F5344CB8AC3E}">
        <p14:creationId xmlns:p14="http://schemas.microsoft.com/office/powerpoint/2010/main" val="422123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0" y="692696"/>
            <a:ext cx="9144000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b="1" dirty="0" smtClean="0"/>
              <a:t>Use Case </a:t>
            </a:r>
            <a:r>
              <a:rPr lang="it-IT" sz="4000" b="1" dirty="0" err="1" smtClean="0"/>
              <a:t>Diagram</a:t>
            </a:r>
            <a:r>
              <a:rPr lang="it-IT" sz="4000" b="1" dirty="0" smtClean="0"/>
              <a:t> 1 – RAD 4.0</a:t>
            </a:r>
            <a:endParaRPr lang="it-IT" sz="4000" dirty="0"/>
          </a:p>
          <a:p>
            <a:endParaRPr lang="it-IT" dirty="0"/>
          </a:p>
        </p:txBody>
      </p:sp>
      <p:sp>
        <p:nvSpPr>
          <p:cNvPr id="5" name="CasellaDiTesto 4"/>
          <p:cNvSpPr txBox="1"/>
          <p:nvPr/>
        </p:nvSpPr>
        <p:spPr>
          <a:xfrm>
            <a:off x="539552" y="5589240"/>
            <a:ext cx="7848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/>
              <a:t>UCD_Tirocinanti_Registro</a:t>
            </a:r>
            <a:endParaRPr lang="it-IT" dirty="0"/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639" y="1579568"/>
            <a:ext cx="8392697" cy="4379004"/>
          </a:xfrm>
          <a:prstGeom prst="rect">
            <a:avLst/>
          </a:prstGeom>
        </p:spPr>
      </p:pic>
      <p:sp>
        <p:nvSpPr>
          <p:cNvPr id="7" name="CasellaDiTesto 6"/>
          <p:cNvSpPr txBox="1"/>
          <p:nvPr/>
        </p:nvSpPr>
        <p:spPr>
          <a:xfrm>
            <a:off x="1547664" y="5958572"/>
            <a:ext cx="5040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 smtClean="0"/>
              <a:t>UCD_Tirocinanti</a:t>
            </a:r>
            <a:r>
              <a:rPr lang="it-IT" dirty="0" smtClean="0"/>
              <a:t> 1</a:t>
            </a:r>
          </a:p>
        </p:txBody>
      </p:sp>
    </p:spTree>
    <p:extLst>
      <p:ext uri="{BB962C8B-B14F-4D97-AF65-F5344CB8AC3E}">
        <p14:creationId xmlns:p14="http://schemas.microsoft.com/office/powerpoint/2010/main" val="24716940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683568" y="404664"/>
            <a:ext cx="7200800" cy="836712"/>
          </a:xfrm>
        </p:spPr>
        <p:txBody>
          <a:bodyPr>
            <a:normAutofit/>
          </a:bodyPr>
          <a:lstStyle/>
          <a:p>
            <a:pPr algn="ctr"/>
            <a:r>
              <a:rPr lang="it-IT" sz="4800" b="1" dirty="0" smtClean="0"/>
              <a:t>Team Management</a:t>
            </a:r>
            <a:endParaRPr lang="it-IT" sz="4800" b="1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23528" y="1628800"/>
            <a:ext cx="7029773" cy="42637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2700" dirty="0" smtClean="0"/>
              <a:t>Il </a:t>
            </a:r>
            <a:r>
              <a:rPr lang="it-IT" sz="2700" dirty="0"/>
              <a:t>sottosistema di gestione del servizio </a:t>
            </a:r>
            <a:r>
              <a:rPr lang="it-IT" sz="2700" dirty="0" smtClean="0"/>
              <a:t>ingloba:</a:t>
            </a:r>
          </a:p>
          <a:p>
            <a:r>
              <a:rPr lang="it-IT" sz="2700" dirty="0" smtClean="0"/>
              <a:t>la </a:t>
            </a:r>
            <a:r>
              <a:rPr lang="it-IT" sz="2700" dirty="0"/>
              <a:t>gestione </a:t>
            </a:r>
            <a:r>
              <a:rPr lang="it-IT" sz="2700" dirty="0" smtClean="0"/>
              <a:t>dei servizi </a:t>
            </a:r>
            <a:r>
              <a:rPr lang="it-IT" sz="2700" dirty="0"/>
              <a:t>per ciascun </a:t>
            </a:r>
            <a:r>
              <a:rPr lang="it-IT" sz="2700" dirty="0" smtClean="0"/>
              <a:t>iscritto</a:t>
            </a:r>
          </a:p>
          <a:p>
            <a:pPr marL="365760" lvl="1" indent="0"/>
            <a:r>
              <a:rPr lang="it-IT" sz="2700" dirty="0" smtClean="0"/>
              <a:t>  </a:t>
            </a:r>
            <a:r>
              <a:rPr lang="it-IT" sz="2700" i="1" dirty="0" smtClean="0"/>
              <a:t>Piani pasto</a:t>
            </a:r>
          </a:p>
          <a:p>
            <a:pPr marL="365760" lvl="1" indent="0"/>
            <a:r>
              <a:rPr lang="it-IT" sz="2700" i="1" dirty="0" smtClean="0"/>
              <a:t>  Orari</a:t>
            </a:r>
          </a:p>
          <a:p>
            <a:pPr marL="365760" lvl="1" indent="0"/>
            <a:r>
              <a:rPr lang="it-IT" sz="2700" i="1" dirty="0" smtClean="0"/>
              <a:t>  Pagamenti</a:t>
            </a:r>
          </a:p>
          <a:p>
            <a:r>
              <a:rPr lang="it-IT" sz="2700" dirty="0" smtClean="0"/>
              <a:t> la gestione dei </a:t>
            </a:r>
            <a:r>
              <a:rPr lang="it-IT" sz="2700" i="1" dirty="0" smtClean="0"/>
              <a:t>tirocinanti</a:t>
            </a:r>
            <a:endParaRPr lang="it-IT" sz="2700" i="1" dirty="0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0272" y="1268760"/>
            <a:ext cx="1893514" cy="1368152"/>
          </a:xfrm>
          <a:prstGeom prst="rect">
            <a:avLst/>
          </a:prstGeom>
        </p:spPr>
      </p:pic>
      <p:pic>
        <p:nvPicPr>
          <p:cNvPr id="5" name="Immagin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104" y="3088636"/>
            <a:ext cx="1350551" cy="1344079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0312" y="3717032"/>
            <a:ext cx="1537094" cy="1512168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0330" y="4831931"/>
            <a:ext cx="2686097" cy="1916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448615"/>
      </p:ext>
    </p:extLst>
  </p:cSld>
  <p:clrMapOvr>
    <a:masterClrMapping/>
  </p:clrMapOvr>
  <p:transition spd="med">
    <p:zoom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/>
          <p:cNvSpPr txBox="1"/>
          <p:nvPr/>
        </p:nvSpPr>
        <p:spPr>
          <a:xfrm>
            <a:off x="0" y="764704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b="1" dirty="0" smtClean="0"/>
              <a:t>Use Case </a:t>
            </a:r>
            <a:r>
              <a:rPr lang="it-IT" sz="4000" b="1" dirty="0" err="1" smtClean="0"/>
              <a:t>Diagram</a:t>
            </a:r>
            <a:r>
              <a:rPr lang="it-IT" sz="4000" b="1" dirty="0" smtClean="0"/>
              <a:t> 2 – RAD 4.0</a:t>
            </a:r>
            <a:endParaRPr lang="it-IT" sz="4000" b="1" dirty="0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628801"/>
            <a:ext cx="8278381" cy="4752528"/>
          </a:xfrm>
          <a:prstGeom prst="rect">
            <a:avLst/>
          </a:prstGeom>
        </p:spPr>
      </p:pic>
      <p:sp>
        <p:nvSpPr>
          <p:cNvPr id="5" name="CasellaDiTesto 4"/>
          <p:cNvSpPr txBox="1"/>
          <p:nvPr/>
        </p:nvSpPr>
        <p:spPr>
          <a:xfrm>
            <a:off x="1475656" y="6165304"/>
            <a:ext cx="6048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 smtClean="0"/>
              <a:t>UCD_Tirocinanti</a:t>
            </a:r>
            <a:r>
              <a:rPr lang="it-IT" dirty="0" smtClean="0"/>
              <a:t> 2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37620432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0" y="54868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b="1" dirty="0" smtClean="0"/>
              <a:t>Use Case </a:t>
            </a:r>
            <a:r>
              <a:rPr lang="it-IT" sz="4000" b="1" dirty="0" err="1" smtClean="0"/>
              <a:t>Diagram</a:t>
            </a:r>
            <a:r>
              <a:rPr lang="it-IT" sz="4000" b="1" dirty="0" smtClean="0"/>
              <a:t> 3 – RAD 4.0</a:t>
            </a:r>
            <a:endParaRPr lang="it-IT" sz="4000" b="1" dirty="0"/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00582"/>
            <a:ext cx="9144000" cy="4764722"/>
          </a:xfrm>
          <a:prstGeom prst="rect">
            <a:avLst/>
          </a:prstGeom>
        </p:spPr>
      </p:pic>
      <p:sp>
        <p:nvSpPr>
          <p:cNvPr id="4" name="CasellaDiTesto 3"/>
          <p:cNvSpPr txBox="1"/>
          <p:nvPr/>
        </p:nvSpPr>
        <p:spPr>
          <a:xfrm>
            <a:off x="1979712" y="6165304"/>
            <a:ext cx="59766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 smtClean="0"/>
              <a:t>UCD_Tirocinanti</a:t>
            </a:r>
            <a:r>
              <a:rPr lang="it-IT" dirty="0" smtClean="0"/>
              <a:t> 3</a:t>
            </a:r>
          </a:p>
          <a:p>
            <a:pPr algn="ctr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54558261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-72008" y="54868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600" b="1" dirty="0" smtClean="0"/>
              <a:t>Use </a:t>
            </a:r>
            <a:r>
              <a:rPr lang="it-IT" sz="4000" b="1" dirty="0" smtClean="0"/>
              <a:t>Case</a:t>
            </a:r>
            <a:r>
              <a:rPr lang="it-IT" sz="3600" b="1" dirty="0" smtClean="0"/>
              <a:t> del sistema – RAD 4.0</a:t>
            </a:r>
            <a:endParaRPr lang="it-IT" sz="3600" b="1" dirty="0"/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1558417"/>
            <a:ext cx="7056784" cy="3886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864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0" y="620688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 smtClean="0"/>
              <a:t>Es. </a:t>
            </a:r>
            <a:r>
              <a:rPr lang="it-IT" sz="4000" dirty="0" err="1" smtClean="0"/>
              <a:t>Mockups</a:t>
            </a:r>
            <a:endParaRPr lang="it-IT" sz="4000" dirty="0"/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87402"/>
            <a:ext cx="9144000" cy="3083196"/>
          </a:xfrm>
          <a:prstGeom prst="rect">
            <a:avLst/>
          </a:prstGeom>
        </p:spPr>
      </p:pic>
      <p:sp>
        <p:nvSpPr>
          <p:cNvPr id="4" name="CasellaDiTesto 3"/>
          <p:cNvSpPr txBox="1"/>
          <p:nvPr/>
        </p:nvSpPr>
        <p:spPr>
          <a:xfrm>
            <a:off x="161764" y="4970598"/>
            <a:ext cx="8820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i="1" dirty="0" smtClean="0"/>
              <a:t>MKUP_M_31-32-33-34-35_Registro </a:t>
            </a:r>
            <a:r>
              <a:rPr lang="it-IT" i="1" dirty="0"/>
              <a:t>Tirocinanti</a:t>
            </a:r>
          </a:p>
        </p:txBody>
      </p:sp>
    </p:spTree>
    <p:extLst>
      <p:ext uri="{BB962C8B-B14F-4D97-AF65-F5344CB8AC3E}">
        <p14:creationId xmlns:p14="http://schemas.microsoft.com/office/powerpoint/2010/main" val="518928479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-108520" y="692696"/>
            <a:ext cx="925252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b="1" dirty="0"/>
              <a:t>Use Case del sistema – RAD 4.0</a:t>
            </a:r>
          </a:p>
          <a:p>
            <a:pPr algn="ctr"/>
            <a:endParaRPr lang="it-IT" sz="4000" dirty="0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3" y="1700808"/>
            <a:ext cx="7056784" cy="4363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420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0" y="620688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b="1" dirty="0" err="1" smtClean="0"/>
              <a:t>Sequence</a:t>
            </a:r>
            <a:r>
              <a:rPr lang="it-IT" sz="4000" b="1" dirty="0" smtClean="0"/>
              <a:t> </a:t>
            </a:r>
            <a:r>
              <a:rPr lang="it-IT" sz="4000" b="1" dirty="0" err="1" smtClean="0"/>
              <a:t>Diagram</a:t>
            </a:r>
            <a:endParaRPr lang="it-IT" sz="4000" b="1" dirty="0"/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967" y="1472590"/>
            <a:ext cx="7078063" cy="4692714"/>
          </a:xfrm>
          <a:prstGeom prst="rect">
            <a:avLst/>
          </a:prstGeom>
        </p:spPr>
      </p:pic>
      <p:sp>
        <p:nvSpPr>
          <p:cNvPr id="4" name="CasellaDiTesto 3"/>
          <p:cNvSpPr txBox="1"/>
          <p:nvPr/>
        </p:nvSpPr>
        <p:spPr>
          <a:xfrm>
            <a:off x="755576" y="6165304"/>
            <a:ext cx="7632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i="1" dirty="0" err="1" smtClean="0"/>
              <a:t>SD_AggiungiTirocinanti</a:t>
            </a:r>
            <a:endParaRPr lang="it-IT" i="1" dirty="0"/>
          </a:p>
        </p:txBody>
      </p:sp>
    </p:spTree>
    <p:extLst>
      <p:ext uri="{BB962C8B-B14F-4D97-AF65-F5344CB8AC3E}">
        <p14:creationId xmlns:p14="http://schemas.microsoft.com/office/powerpoint/2010/main" val="2535709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6540" y="692696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600" b="1" dirty="0" smtClean="0"/>
              <a:t>Problemi riscontrati</a:t>
            </a:r>
            <a:endParaRPr lang="it-IT" sz="3600" b="1" dirty="0"/>
          </a:p>
        </p:txBody>
      </p:sp>
      <p:sp>
        <p:nvSpPr>
          <p:cNvPr id="3" name="CasellaDiTesto 2"/>
          <p:cNvSpPr txBox="1"/>
          <p:nvPr/>
        </p:nvSpPr>
        <p:spPr>
          <a:xfrm>
            <a:off x="360040" y="1700808"/>
            <a:ext cx="824440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 smtClean="0">
                <a:solidFill>
                  <a:srgbClr val="FF0000"/>
                </a:solidFill>
              </a:rPr>
              <a:t>Contro</a:t>
            </a:r>
          </a:p>
          <a:p>
            <a:pPr>
              <a:buFont typeface="Wingdings" pitchFamily="2" charset="2"/>
              <a:buChar char="v"/>
            </a:pPr>
            <a:r>
              <a:rPr lang="it-IT" sz="2800" dirty="0" smtClean="0"/>
              <a:t>Cambiamento e non comprensione dei requisiti</a:t>
            </a:r>
          </a:p>
          <a:p>
            <a:endParaRPr lang="it-IT" sz="2800" dirty="0" smtClean="0"/>
          </a:p>
          <a:p>
            <a:r>
              <a:rPr lang="it-IT" sz="2400" dirty="0" smtClean="0"/>
              <a:t>In corso d’opera quando abbiamo appreso meglio tutti i requisiti riguardanti i tirocinanti, abbiamo dovuto modificare tutto quello che avevamo fatto in precedenza.  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it-IT" sz="2400" dirty="0" smtClean="0"/>
              <a:t>Aggiungere altri </a:t>
            </a:r>
            <a:r>
              <a:rPr lang="it-IT" sz="2400" u="sng" dirty="0" smtClean="0"/>
              <a:t>casi d’uso</a:t>
            </a:r>
            <a:endParaRPr lang="it-IT" sz="2400" dirty="0" smtClean="0"/>
          </a:p>
          <a:p>
            <a:pPr marL="342900" indent="-342900">
              <a:buFont typeface="Arial" pitchFamily="34" charset="0"/>
              <a:buChar char="•"/>
            </a:pPr>
            <a:r>
              <a:rPr lang="it-IT" sz="2400" dirty="0"/>
              <a:t>M</a:t>
            </a:r>
            <a:r>
              <a:rPr lang="it-IT" sz="2400" dirty="0" smtClean="0"/>
              <a:t>odificare i </a:t>
            </a:r>
            <a:r>
              <a:rPr lang="it-IT" sz="2400" u="sng" dirty="0" smtClean="0"/>
              <a:t>requisiti</a:t>
            </a:r>
            <a:r>
              <a:rPr lang="it-IT" sz="2400" dirty="0" smtClean="0"/>
              <a:t> esistenti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it-IT" sz="2400" dirty="0"/>
              <a:t>A</a:t>
            </a:r>
            <a:r>
              <a:rPr lang="it-IT" sz="2400" dirty="0" smtClean="0"/>
              <a:t>ggiornare gli </a:t>
            </a:r>
            <a:r>
              <a:rPr lang="it-IT" sz="2400" u="sng" dirty="0" smtClean="0"/>
              <a:t>use case </a:t>
            </a:r>
            <a:r>
              <a:rPr lang="it-IT" sz="2400" u="sng" dirty="0" err="1" smtClean="0"/>
              <a:t>diagram</a:t>
            </a:r>
            <a:r>
              <a:rPr lang="it-IT" sz="2400" u="sng" dirty="0" smtClean="0"/>
              <a:t> </a:t>
            </a:r>
            <a:r>
              <a:rPr lang="it-IT" sz="2400" dirty="0" smtClean="0"/>
              <a:t>e </a:t>
            </a:r>
            <a:r>
              <a:rPr lang="it-IT" sz="2400" u="sng" dirty="0" err="1" smtClean="0"/>
              <a:t>sequence</a:t>
            </a:r>
            <a:r>
              <a:rPr lang="it-IT" sz="2400" dirty="0" smtClean="0"/>
              <a:t>. </a:t>
            </a:r>
          </a:p>
          <a:p>
            <a:r>
              <a:rPr lang="it-IT" sz="2400" dirty="0" smtClean="0"/>
              <a:t> </a:t>
            </a:r>
            <a:endParaRPr lang="it-IT" sz="2400" dirty="0"/>
          </a:p>
        </p:txBody>
      </p:sp>
    </p:spTree>
    <p:extLst>
      <p:ext uri="{BB962C8B-B14F-4D97-AF65-F5344CB8AC3E}">
        <p14:creationId xmlns:p14="http://schemas.microsoft.com/office/powerpoint/2010/main" val="2176004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467544" y="1124744"/>
            <a:ext cx="835292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 smtClean="0">
                <a:solidFill>
                  <a:srgbClr val="00B050"/>
                </a:solidFill>
              </a:rPr>
              <a:t>Pro</a:t>
            </a:r>
            <a:r>
              <a:rPr lang="it-IT" sz="2800" dirty="0" smtClean="0">
                <a:solidFill>
                  <a:schemeClr val="accent3">
                    <a:lumMod val="50000"/>
                  </a:schemeClr>
                </a:solidFill>
              </a:rPr>
              <a:t>:</a:t>
            </a:r>
          </a:p>
          <a:p>
            <a:r>
              <a:rPr lang="it-IT" sz="2800" dirty="0" smtClean="0"/>
              <a:t>I tirocinanti sono stati gestiti in tutti i loro aspetti:</a:t>
            </a:r>
          </a:p>
          <a:p>
            <a:pPr marL="457200" indent="-457200">
              <a:buFont typeface="Wingdings" pitchFamily="2" charset="2"/>
              <a:buChar char="v"/>
            </a:pPr>
            <a:r>
              <a:rPr lang="it-IT" sz="2800" dirty="0" smtClean="0"/>
              <a:t>Registro</a:t>
            </a:r>
          </a:p>
          <a:p>
            <a:pPr marL="457200" indent="-457200">
              <a:buFont typeface="Wingdings" pitchFamily="2" charset="2"/>
              <a:buChar char="v"/>
            </a:pPr>
            <a:r>
              <a:rPr lang="it-IT" sz="2800" dirty="0" smtClean="0"/>
              <a:t>Pianificazione attività</a:t>
            </a:r>
          </a:p>
          <a:p>
            <a:pPr marL="457200" indent="-457200">
              <a:buFont typeface="Wingdings" pitchFamily="2" charset="2"/>
              <a:buChar char="v"/>
            </a:pPr>
            <a:r>
              <a:rPr lang="it-IT" sz="2800" dirty="0" smtClean="0"/>
              <a:t>Schedulazione</a:t>
            </a:r>
          </a:p>
          <a:p>
            <a:endParaRPr lang="it-IT" sz="2800" dirty="0"/>
          </a:p>
        </p:txBody>
      </p:sp>
      <p:pic>
        <p:nvPicPr>
          <p:cNvPr id="7170" name="Picture 2" descr="http://www.deaweb.org/upload-FCK/Image/cn11/omino_OK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76056" y="2348880"/>
            <a:ext cx="2409731" cy="321297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43488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2" descr="http://www.infocert.it/webroot/images/services/omini/legalhr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80312" y="4365104"/>
            <a:ext cx="1532006" cy="2160240"/>
          </a:xfrm>
          <a:prstGeom prst="rect">
            <a:avLst/>
          </a:prstGeom>
          <a:noFill/>
        </p:spPr>
      </p:pic>
      <p:sp>
        <p:nvSpPr>
          <p:cNvPr id="3" name="CasellaDiTesto 2"/>
          <p:cNvSpPr txBox="1"/>
          <p:nvPr/>
        </p:nvSpPr>
        <p:spPr>
          <a:xfrm>
            <a:off x="0" y="692696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b="1" dirty="0" smtClean="0"/>
              <a:t>  Conclusioni sul RAD</a:t>
            </a:r>
          </a:p>
        </p:txBody>
      </p:sp>
      <p:sp>
        <p:nvSpPr>
          <p:cNvPr id="4" name="CasellaDiTesto 3"/>
          <p:cNvSpPr txBox="1"/>
          <p:nvPr/>
        </p:nvSpPr>
        <p:spPr>
          <a:xfrm>
            <a:off x="216024" y="1628800"/>
            <a:ext cx="738031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it-IT" sz="2800" dirty="0" smtClean="0">
                <a:latin typeface="+mj-lt"/>
                <a:cs typeface="Arial" pitchFamily="34" charset="0"/>
              </a:rPr>
              <a:t>La </a:t>
            </a:r>
            <a:r>
              <a:rPr lang="it-IT" sz="2800" dirty="0">
                <a:latin typeface="+mj-lt"/>
                <a:cs typeface="Arial" pitchFamily="34" charset="0"/>
              </a:rPr>
              <a:t>stesura del RAD </a:t>
            </a:r>
            <a:r>
              <a:rPr lang="it-IT" sz="2800" dirty="0" smtClean="0">
                <a:latin typeface="+mj-lt"/>
                <a:cs typeface="Arial" pitchFamily="34" charset="0"/>
              </a:rPr>
              <a:t> </a:t>
            </a:r>
            <a:r>
              <a:rPr lang="it-IT" sz="2800" dirty="0">
                <a:latin typeface="+mj-lt"/>
                <a:cs typeface="Arial" pitchFamily="34" charset="0"/>
              </a:rPr>
              <a:t>in tutte le </a:t>
            </a:r>
            <a:r>
              <a:rPr lang="it-IT" sz="2800" dirty="0" smtClean="0">
                <a:latin typeface="+mj-lt"/>
                <a:cs typeface="Arial" pitchFamily="34" charset="0"/>
              </a:rPr>
              <a:t>sue </a:t>
            </a:r>
            <a:r>
              <a:rPr lang="it-IT" sz="2800" dirty="0">
                <a:latin typeface="+mj-lt"/>
                <a:cs typeface="Arial" pitchFamily="34" charset="0"/>
              </a:rPr>
              <a:t>versioni </a:t>
            </a:r>
            <a:r>
              <a:rPr lang="it-IT" sz="2800" dirty="0" smtClean="0">
                <a:latin typeface="+mj-lt"/>
                <a:cs typeface="Arial" pitchFamily="34" charset="0"/>
              </a:rPr>
              <a:t>non </a:t>
            </a:r>
            <a:r>
              <a:rPr lang="it-IT" sz="2800" dirty="0">
                <a:latin typeface="+mj-lt"/>
                <a:cs typeface="Arial" pitchFamily="34" charset="0"/>
              </a:rPr>
              <a:t>ha creato molti </a:t>
            </a:r>
            <a:r>
              <a:rPr lang="it-IT" sz="2800" dirty="0" smtClean="0">
                <a:latin typeface="+mj-lt"/>
                <a:cs typeface="Arial" pitchFamily="34" charset="0"/>
              </a:rPr>
              <a:t>problemi </a:t>
            </a:r>
            <a:r>
              <a:rPr lang="it-IT" sz="2800" dirty="0">
                <a:latin typeface="+mj-lt"/>
                <a:cs typeface="Arial" pitchFamily="34" charset="0"/>
              </a:rPr>
              <a:t>al </a:t>
            </a:r>
            <a:r>
              <a:rPr lang="it-IT" sz="2800" dirty="0" smtClean="0">
                <a:latin typeface="+mj-lt"/>
                <a:cs typeface="Arial" pitchFamily="34" charset="0"/>
              </a:rPr>
              <a:t>team</a:t>
            </a:r>
          </a:p>
          <a:p>
            <a:pPr marL="285750" indent="-285750">
              <a:buFont typeface="Wingdings" pitchFamily="2" charset="2"/>
              <a:buChar char="v"/>
            </a:pPr>
            <a:endParaRPr lang="it-IT" sz="2800" dirty="0" smtClean="0">
              <a:latin typeface="+mj-lt"/>
              <a:cs typeface="Arial" pitchFamily="34" charset="0"/>
            </a:endParaRPr>
          </a:p>
          <a:p>
            <a:pPr marL="285750" indent="-285750">
              <a:buFont typeface="Wingdings" pitchFamily="2" charset="2"/>
              <a:buChar char="v"/>
            </a:pPr>
            <a:r>
              <a:rPr lang="it-IT" sz="2800" dirty="0" smtClean="0">
                <a:latin typeface="+mj-lt"/>
                <a:cs typeface="Arial" pitchFamily="34" charset="0"/>
              </a:rPr>
              <a:t> Il RAD è stato raffinato con l’aumentare delle conoscenze sulla materia.</a:t>
            </a:r>
          </a:p>
          <a:p>
            <a:endParaRPr lang="it-IT" sz="2800" dirty="0" smtClean="0">
              <a:latin typeface="+mj-lt"/>
              <a:cs typeface="Arial" pitchFamily="34" charset="0"/>
            </a:endParaRPr>
          </a:p>
          <a:p>
            <a:pPr marL="285750" indent="-285750">
              <a:buFont typeface="Wingdings" pitchFamily="2" charset="2"/>
              <a:buChar char="v"/>
            </a:pPr>
            <a:r>
              <a:rPr lang="it-IT" sz="2800" dirty="0" smtClean="0">
                <a:latin typeface="+mj-lt"/>
                <a:cs typeface="Arial" pitchFamily="34" charset="0"/>
              </a:rPr>
              <a:t> Non </a:t>
            </a:r>
            <a:r>
              <a:rPr lang="it-IT" sz="2800" dirty="0">
                <a:latin typeface="+mj-lt"/>
                <a:cs typeface="Arial" pitchFamily="34" charset="0"/>
              </a:rPr>
              <a:t>è stato difficile comunicare con </a:t>
            </a:r>
            <a:r>
              <a:rPr lang="it-IT" sz="2800" dirty="0" smtClean="0">
                <a:latin typeface="+mj-lt"/>
                <a:cs typeface="Arial" pitchFamily="34" charset="0"/>
              </a:rPr>
              <a:t>i </a:t>
            </a:r>
            <a:r>
              <a:rPr lang="it-IT" sz="2800" dirty="0">
                <a:latin typeface="+mj-lt"/>
                <a:cs typeface="Arial" pitchFamily="34" charset="0"/>
              </a:rPr>
              <a:t>team per suddividere il </a:t>
            </a:r>
            <a:r>
              <a:rPr lang="it-IT" sz="2800" dirty="0" smtClean="0">
                <a:latin typeface="+mj-lt"/>
                <a:cs typeface="Arial" pitchFamily="34" charset="0"/>
              </a:rPr>
              <a:t>lavoro.</a:t>
            </a:r>
          </a:p>
        </p:txBody>
      </p:sp>
    </p:spTree>
    <p:extLst>
      <p:ext uri="{BB962C8B-B14F-4D97-AF65-F5344CB8AC3E}">
        <p14:creationId xmlns:p14="http://schemas.microsoft.com/office/powerpoint/2010/main" val="957313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 txBox="1">
            <a:spLocks/>
          </p:cNvSpPr>
          <p:nvPr/>
        </p:nvSpPr>
        <p:spPr>
          <a:xfrm>
            <a:off x="1187624" y="2852936"/>
            <a:ext cx="6624736" cy="936104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55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System Design</a:t>
            </a:r>
            <a:endParaRPr kumimoji="0" lang="it-IT" sz="55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ransition spd="med">
    <p:dissolv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CasellaDiTesto 22"/>
          <p:cNvSpPr txBox="1"/>
          <p:nvPr/>
        </p:nvSpPr>
        <p:spPr>
          <a:xfrm>
            <a:off x="0" y="260648"/>
            <a:ext cx="9144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Team Management</a:t>
            </a:r>
          </a:p>
          <a:p>
            <a:pPr algn="ctr"/>
            <a:r>
              <a:rPr lang="it-IT" sz="2400" b="1" dirty="0" smtClean="0">
                <a:latin typeface="+mj-lt"/>
              </a:rPr>
              <a:t>Indicazioni dimensionali</a:t>
            </a:r>
            <a:endParaRPr lang="it-IT" sz="2400" b="1" dirty="0">
              <a:latin typeface="+mj-lt"/>
            </a:endParaRPr>
          </a:p>
        </p:txBody>
      </p:sp>
      <p:sp>
        <p:nvSpPr>
          <p:cNvPr id="24" name="CasellaDiTesto 23"/>
          <p:cNvSpPr txBox="1"/>
          <p:nvPr/>
        </p:nvSpPr>
        <p:spPr>
          <a:xfrm>
            <a:off x="406996" y="1628800"/>
            <a:ext cx="834146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it-IT" sz="2400" dirty="0" err="1" smtClean="0"/>
              <a:t>Atsilo</a:t>
            </a:r>
            <a:r>
              <a:rPr lang="it-IT" sz="2400" dirty="0" smtClean="0"/>
              <a:t> Accessi: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it-IT" sz="2400" dirty="0" smtClean="0"/>
              <a:t>62 Casi d’uso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it-IT" sz="2400" dirty="0" smtClean="0"/>
              <a:t>286 CFP</a:t>
            </a:r>
          </a:p>
          <a:p>
            <a:pPr marL="342900" indent="-342900">
              <a:buFont typeface="Wingdings" pitchFamily="2" charset="2"/>
              <a:buChar char="v"/>
            </a:pPr>
            <a:r>
              <a:rPr lang="it-IT" sz="2400" dirty="0" err="1" smtClean="0"/>
              <a:t>Atsilo</a:t>
            </a:r>
            <a:r>
              <a:rPr lang="it-IT" sz="2400" dirty="0" smtClean="0"/>
              <a:t> Management: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it-IT" sz="2400" dirty="0" smtClean="0"/>
              <a:t>55 Casi d’uso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it-IT" sz="2400" dirty="0" smtClean="0"/>
              <a:t>168 CFP</a:t>
            </a:r>
          </a:p>
          <a:p>
            <a:pPr marL="342900" indent="-342900">
              <a:buFont typeface="Wingdings" pitchFamily="2" charset="2"/>
              <a:buChar char="v"/>
            </a:pPr>
            <a:r>
              <a:rPr lang="it-IT" sz="2400" dirty="0" err="1" smtClean="0"/>
              <a:t>Atsilo</a:t>
            </a:r>
            <a:r>
              <a:rPr lang="it-IT" sz="2400" dirty="0" smtClean="0"/>
              <a:t> Home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it-IT" sz="2400" dirty="0" smtClean="0"/>
              <a:t>56 Casi d’uso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it-IT" sz="2400" dirty="0" smtClean="0"/>
              <a:t>238 CFP</a:t>
            </a:r>
          </a:p>
          <a:p>
            <a:endParaRPr lang="it-IT" dirty="0"/>
          </a:p>
        </p:txBody>
      </p:sp>
      <p:pic>
        <p:nvPicPr>
          <p:cNvPr id="25" name="Immagine 2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0272" y="1268760"/>
            <a:ext cx="1893514" cy="1368152"/>
          </a:xfrm>
          <a:prstGeom prst="rect">
            <a:avLst/>
          </a:prstGeom>
        </p:spPr>
      </p:pic>
      <p:pic>
        <p:nvPicPr>
          <p:cNvPr id="26" name="Immagine 2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104" y="3088636"/>
            <a:ext cx="1350551" cy="1344079"/>
          </a:xfrm>
          <a:prstGeom prst="rect">
            <a:avLst/>
          </a:prstGeom>
        </p:spPr>
      </p:pic>
      <p:pic>
        <p:nvPicPr>
          <p:cNvPr id="27" name="Immagine 2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0312" y="3717032"/>
            <a:ext cx="1537094" cy="1512168"/>
          </a:xfrm>
          <a:prstGeom prst="rect">
            <a:avLst/>
          </a:prstGeom>
        </p:spPr>
      </p:pic>
      <p:pic>
        <p:nvPicPr>
          <p:cNvPr id="28" name="Immagine 2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4" y="4653136"/>
            <a:ext cx="2686097" cy="1916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100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428596" y="476672"/>
            <a:ext cx="821374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Obiettivi di Design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10" name="Content Placeholder 3"/>
          <p:cNvSpPr txBox="1">
            <a:spLocks/>
          </p:cNvSpPr>
          <p:nvPr/>
        </p:nvSpPr>
        <p:spPr>
          <a:xfrm>
            <a:off x="857224" y="1857364"/>
            <a:ext cx="7500990" cy="3071834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it-IT" dirty="0" smtClean="0"/>
              <a:t>Rappresentano, in un prodotto software, le basi del successivo sviluppo del prodotto, perché, su di esse, si fondano le scelte prese durante la fase di implementazione. </a:t>
            </a:r>
          </a:p>
          <a:p>
            <a:pPr marL="0" indent="0" algn="just">
              <a:buNone/>
            </a:pPr>
            <a:r>
              <a:rPr lang="it-IT" dirty="0" smtClean="0"/>
              <a:t>Una breve panoramica illustrerà i principali obiettivi di design di questo progetto.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874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500034" y="476672"/>
            <a:ext cx="8142305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b="1" dirty="0" smtClean="0"/>
              <a:t>Obiettivi di Design</a:t>
            </a:r>
          </a:p>
          <a:p>
            <a:pPr algn="ctr"/>
            <a:r>
              <a:rPr lang="it-IT" sz="2800" b="1" dirty="0" smtClean="0">
                <a:latin typeface="+mj-lt"/>
              </a:rPr>
              <a:t>Sicurezza e tutela della privacy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6" name="Rettangolo 5"/>
          <p:cNvSpPr/>
          <p:nvPr/>
        </p:nvSpPr>
        <p:spPr>
          <a:xfrm>
            <a:off x="285720" y="1857364"/>
            <a:ext cx="871543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400" dirty="0" smtClean="0"/>
              <a:t>Il sistema deve garantire la sicurezza e l'affidabilità nell'inserimento dei propri dati sensibili, sia in campo di sicurezza web, sia nel caso del rispetto delle leggi in vigore sulla visibilità e sul trattamento dei dati personali.</a:t>
            </a:r>
          </a:p>
          <a:p>
            <a:endParaRPr lang="it-IT" sz="2400" dirty="0" smtClean="0"/>
          </a:p>
        </p:txBody>
      </p:sp>
      <p:sp>
        <p:nvSpPr>
          <p:cNvPr id="7" name="Content Placeholder 3"/>
          <p:cNvSpPr txBox="1">
            <a:spLocks/>
          </p:cNvSpPr>
          <p:nvPr/>
        </p:nvSpPr>
        <p:spPr>
          <a:xfrm>
            <a:off x="285720" y="3929066"/>
            <a:ext cx="5000660" cy="2210852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it-IT" dirty="0" smtClean="0"/>
              <a:t>Gestione dei pagamenti </a:t>
            </a:r>
          </a:p>
        </p:txBody>
      </p:sp>
      <p:pic>
        <p:nvPicPr>
          <p:cNvPr id="1027" name="Picture 3" descr="C:\Users\Amministratore\Desktop\CLIPART_OF_100983_SMJPG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236296" y="4509120"/>
            <a:ext cx="1465336" cy="185736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5874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500034" y="476672"/>
            <a:ext cx="8142305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b="1" dirty="0" smtClean="0"/>
              <a:t>Obiettivi di Design</a:t>
            </a:r>
          </a:p>
          <a:p>
            <a:pPr algn="ctr"/>
            <a:r>
              <a:rPr lang="it-IT" sz="2800" b="1" dirty="0" smtClean="0">
                <a:latin typeface="+mj-lt"/>
              </a:rPr>
              <a:t>Tempo di Risposta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6" name="Rettangolo 5"/>
          <p:cNvSpPr/>
          <p:nvPr/>
        </p:nvSpPr>
        <p:spPr>
          <a:xfrm>
            <a:off x="214282" y="1857365"/>
            <a:ext cx="878687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it-IT" sz="2400" dirty="0" smtClean="0"/>
              <a:t>Gli utenti compiono giornalmente delle operazioni. Il sistema prevede di inviare una risposta all’utente in non più di 5 secondi. </a:t>
            </a:r>
          </a:p>
          <a:p>
            <a:pPr algn="just"/>
            <a:r>
              <a:rPr lang="it-IT" sz="2400" dirty="0" smtClean="0"/>
              <a:t>Alcune delle operazioni che l’utente può effettuare :</a:t>
            </a:r>
          </a:p>
        </p:txBody>
      </p:sp>
      <p:sp>
        <p:nvSpPr>
          <p:cNvPr id="4" name="Content Placeholder 3"/>
          <p:cNvSpPr txBox="1">
            <a:spLocks/>
          </p:cNvSpPr>
          <p:nvPr/>
        </p:nvSpPr>
        <p:spPr>
          <a:xfrm>
            <a:off x="285720" y="3571876"/>
            <a:ext cx="5000660" cy="2353728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it-IT" dirty="0" smtClean="0"/>
              <a:t>Visualizzazione graduatorie</a:t>
            </a:r>
          </a:p>
          <a:p>
            <a:pPr lvl="1"/>
            <a:r>
              <a:rPr lang="it-IT" dirty="0" smtClean="0"/>
              <a:t> Modifica Eventi</a:t>
            </a:r>
          </a:p>
        </p:txBody>
      </p:sp>
      <p:pic>
        <p:nvPicPr>
          <p:cNvPr id="3074" name="Picture 2" descr="C:\Users\Amministratore\Desktop\12928006-disegno-vettoriale-di-orologio-colorato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58016" y="4500570"/>
            <a:ext cx="2052637" cy="205263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5874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500034" y="476672"/>
            <a:ext cx="8142305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b="1" dirty="0" smtClean="0"/>
              <a:t>Obiettivi di Design</a:t>
            </a:r>
          </a:p>
          <a:p>
            <a:pPr algn="ctr"/>
            <a:r>
              <a:rPr lang="it-IT" sz="2800" b="1" dirty="0" smtClean="0">
                <a:latin typeface="+mj-lt"/>
              </a:rPr>
              <a:t>Facilità di apprendimento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6" name="Rettangolo 5"/>
          <p:cNvSpPr/>
          <p:nvPr/>
        </p:nvSpPr>
        <p:spPr>
          <a:xfrm>
            <a:off x="214282" y="2208346"/>
            <a:ext cx="878687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it-IT" sz="2700" dirty="0" smtClean="0"/>
              <a:t>Attraverso una semplice interfaccia grafica gli utenti potranno facilmente e velocemente apprendere il funzionamento del sistema.</a:t>
            </a:r>
            <a:r>
              <a:rPr lang="it-IT" sz="2600" dirty="0" smtClean="0"/>
              <a:t>	</a:t>
            </a:r>
          </a:p>
        </p:txBody>
      </p:sp>
      <p:pic>
        <p:nvPicPr>
          <p:cNvPr id="2050" name="Picture 2" descr="C:\Users\Amministratore\Desktop\8717357-illustrazione-di-lavoratore-di-ufficio-con-un-grande-punto-interrogativo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43670" y="4000504"/>
            <a:ext cx="2500330" cy="250033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5874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:\Users\festaG\Desktop\Bamby\Università\IS\PROGETTO @silo\@silo\SDD\Sottosistemi\Divisione SottOSISTEMI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43608" y="1550136"/>
            <a:ext cx="6768752" cy="5119224"/>
          </a:xfrm>
          <a:prstGeom prst="rect">
            <a:avLst/>
          </a:prstGeom>
          <a:noFill/>
        </p:spPr>
      </p:pic>
      <p:sp>
        <p:nvSpPr>
          <p:cNvPr id="2" name="CasellaDiTesto 1"/>
          <p:cNvSpPr txBox="1"/>
          <p:nvPr/>
        </p:nvSpPr>
        <p:spPr>
          <a:xfrm>
            <a:off x="467544" y="548680"/>
            <a:ext cx="826835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Decomposizione in sottosistemi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AEA99-3E91-4C58-9AD4-045DB5619AC3}" type="slidenum">
              <a:rPr lang="it-IT" smtClean="0"/>
              <a:pPr/>
              <a:t>44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5874689"/>
      </p:ext>
    </p:extLst>
  </p:cSld>
  <p:clrMapOvr>
    <a:masterClrMapping/>
  </p:clrMapOvr>
  <p:transition spd="slow"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4" presetClass="entr" presetSubtype="0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AEA99-3E91-4C58-9AD4-045DB5619AC3}" type="slidenum">
              <a:rPr lang="it-IT" smtClean="0"/>
              <a:pPr/>
              <a:t>45</a:t>
            </a:fld>
            <a:endParaRPr lang="it-IT"/>
          </a:p>
        </p:txBody>
      </p:sp>
      <p:sp>
        <p:nvSpPr>
          <p:cNvPr id="6" name="Content Placeholder 3"/>
          <p:cNvSpPr txBox="1">
            <a:spLocks/>
          </p:cNvSpPr>
          <p:nvPr/>
        </p:nvSpPr>
        <p:spPr>
          <a:xfrm>
            <a:off x="5724128" y="1916832"/>
            <a:ext cx="3240360" cy="3888432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arenR"/>
            </a:pPr>
            <a:r>
              <a:rPr lang="it-IT" b="1" dirty="0" err="1" smtClean="0"/>
              <a:t>Presentation</a:t>
            </a:r>
            <a:endParaRPr lang="it-IT" b="1" dirty="0" smtClean="0"/>
          </a:p>
          <a:p>
            <a:pPr marL="514350" indent="-514350">
              <a:buFont typeface="+mj-lt"/>
              <a:buAutoNum type="arabicParenR"/>
            </a:pPr>
            <a:r>
              <a:rPr lang="it-IT" b="1" dirty="0" err="1" smtClean="0"/>
              <a:t>Application</a:t>
            </a:r>
            <a:endParaRPr lang="it-IT" b="1" dirty="0" smtClean="0"/>
          </a:p>
          <a:p>
            <a:pPr marL="514350" indent="-514350">
              <a:buFont typeface="+mj-lt"/>
              <a:buAutoNum type="arabicParenR"/>
            </a:pPr>
            <a:r>
              <a:rPr lang="it-IT" b="1" dirty="0" err="1" smtClean="0"/>
              <a:t>Storage</a:t>
            </a:r>
            <a:r>
              <a:rPr lang="it-IT" b="1" dirty="0" smtClean="0"/>
              <a:t> </a:t>
            </a:r>
            <a:r>
              <a:rPr lang="it-IT" dirty="0" smtClean="0"/>
              <a:t>(comprende </a:t>
            </a:r>
            <a:r>
              <a:rPr lang="it-IT" b="1" dirty="0" err="1" smtClean="0"/>
              <a:t>Beans</a:t>
            </a:r>
            <a:r>
              <a:rPr lang="it-IT" dirty="0" smtClean="0"/>
              <a:t>)</a:t>
            </a:r>
          </a:p>
          <a:p>
            <a:pPr marL="514350" indent="-514350">
              <a:buFont typeface="+mj-lt"/>
              <a:buAutoNum type="arabicParenR"/>
            </a:pPr>
            <a:endParaRPr lang="it-IT" dirty="0" smtClean="0"/>
          </a:p>
          <a:p>
            <a:pPr marL="514350" indent="-514350">
              <a:buNone/>
            </a:pPr>
            <a:r>
              <a:rPr lang="it-IT" dirty="0" smtClean="0"/>
              <a:t>Infine troviamo </a:t>
            </a:r>
            <a:r>
              <a:rPr lang="it-IT" b="1" dirty="0" err="1" smtClean="0"/>
              <a:t>Exception</a:t>
            </a:r>
            <a:endParaRPr lang="it-IT" b="1" dirty="0" smtClean="0"/>
          </a:p>
        </p:txBody>
      </p:sp>
      <p:pic>
        <p:nvPicPr>
          <p:cNvPr id="7" name="Picture 2" descr="C:\Users\festaG\Desktop\Bamby\Università\IS\PROGETTO @silo\@silo\SDD\Sottosistemi\Divisione SottOSISTEMI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9512" y="2204864"/>
            <a:ext cx="5389399" cy="4076016"/>
          </a:xfrm>
          <a:prstGeom prst="rect">
            <a:avLst/>
          </a:prstGeom>
          <a:noFill/>
        </p:spPr>
      </p:pic>
      <p:sp>
        <p:nvSpPr>
          <p:cNvPr id="8" name="Rettangolo 7"/>
          <p:cNvSpPr/>
          <p:nvPr/>
        </p:nvSpPr>
        <p:spPr>
          <a:xfrm>
            <a:off x="611560" y="890717"/>
            <a:ext cx="813690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it-IT" sz="2800" dirty="0" smtClean="0"/>
              <a:t>La decomposizione prevista per il sistema è composta da </a:t>
            </a:r>
            <a:r>
              <a:rPr lang="it-IT" sz="2800" i="1" dirty="0" smtClean="0"/>
              <a:t>tre </a:t>
            </a:r>
            <a:r>
              <a:rPr lang="it-IT" sz="2800" dirty="0" err="1" smtClean="0"/>
              <a:t>layer</a:t>
            </a:r>
            <a:r>
              <a:rPr lang="it-IT" sz="2800" dirty="0" smtClean="0"/>
              <a:t>: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07904" y="764704"/>
            <a:ext cx="5184020" cy="553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Content Placeholder 3"/>
          <p:cNvSpPr txBox="1">
            <a:spLocks/>
          </p:cNvSpPr>
          <p:nvPr/>
        </p:nvSpPr>
        <p:spPr>
          <a:xfrm>
            <a:off x="323528" y="764704"/>
            <a:ext cx="3672408" cy="2376264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b="1" dirty="0" smtClean="0"/>
              <a:t>PRIMA VERSIONE</a:t>
            </a:r>
          </a:p>
          <a:p>
            <a:pPr marL="0" indent="0">
              <a:buNone/>
            </a:pPr>
            <a:endParaRPr lang="it-IT" sz="1700" i="1" dirty="0" smtClean="0"/>
          </a:p>
          <a:p>
            <a:pPr marL="0" indent="0">
              <a:buNone/>
            </a:pPr>
            <a:r>
              <a:rPr lang="it-IT" sz="2600" i="1" dirty="0" err="1" smtClean="0"/>
              <a:t>Application</a:t>
            </a:r>
            <a:r>
              <a:rPr lang="it-IT" sz="2600" i="1" dirty="0" smtClean="0"/>
              <a:t> (</a:t>
            </a:r>
            <a:r>
              <a:rPr lang="it-IT" sz="2600" dirty="0" smtClean="0"/>
              <a:t>così come </a:t>
            </a:r>
            <a:r>
              <a:rPr lang="it-IT" sz="2600" i="1" dirty="0" err="1" smtClean="0"/>
              <a:t>Presentation</a:t>
            </a:r>
            <a:r>
              <a:rPr lang="it-IT" sz="2600" i="1" dirty="0" smtClean="0"/>
              <a:t>) </a:t>
            </a:r>
            <a:r>
              <a:rPr lang="it-IT" sz="2600" dirty="0" smtClean="0"/>
              <a:t>presentava inizialmente una suddivisione su </a:t>
            </a:r>
            <a:r>
              <a:rPr lang="it-IT" sz="2600" u="sng" dirty="0" smtClean="0"/>
              <a:t>due</a:t>
            </a:r>
            <a:r>
              <a:rPr lang="it-IT" sz="2600" dirty="0" smtClean="0"/>
              <a:t> livelli</a:t>
            </a:r>
          </a:p>
        </p:txBody>
      </p:sp>
      <p:cxnSp>
        <p:nvCxnSpPr>
          <p:cNvPr id="7" name="Connettore 2 6"/>
          <p:cNvCxnSpPr/>
          <p:nvPr/>
        </p:nvCxnSpPr>
        <p:spPr>
          <a:xfrm flipH="1">
            <a:off x="5004048" y="3140968"/>
            <a:ext cx="216024" cy="43204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9" name="Rettangolo 8"/>
          <p:cNvSpPr/>
          <p:nvPr/>
        </p:nvSpPr>
        <p:spPr>
          <a:xfrm>
            <a:off x="4644008" y="2348880"/>
            <a:ext cx="1296144" cy="792088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10"/>
          <p:cNvSpPr/>
          <p:nvPr/>
        </p:nvSpPr>
        <p:spPr>
          <a:xfrm>
            <a:off x="5940152" y="2348880"/>
            <a:ext cx="1368152" cy="792088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/>
          <p:cNvSpPr/>
          <p:nvPr/>
        </p:nvSpPr>
        <p:spPr>
          <a:xfrm>
            <a:off x="7308304" y="2348880"/>
            <a:ext cx="1296144" cy="792088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3" name="Connettore 2 12"/>
          <p:cNvCxnSpPr>
            <a:stCxn id="11" idx="2"/>
          </p:cNvCxnSpPr>
          <p:nvPr/>
        </p:nvCxnSpPr>
        <p:spPr>
          <a:xfrm>
            <a:off x="6624228" y="3140968"/>
            <a:ext cx="36004" cy="43204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6" name="Connettore 2 15"/>
          <p:cNvCxnSpPr/>
          <p:nvPr/>
        </p:nvCxnSpPr>
        <p:spPr>
          <a:xfrm>
            <a:off x="8100392" y="3140968"/>
            <a:ext cx="216024" cy="43204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4" name="Content Placeholder 3"/>
          <p:cNvSpPr txBox="1">
            <a:spLocks/>
          </p:cNvSpPr>
          <p:nvPr/>
        </p:nvSpPr>
        <p:spPr>
          <a:xfrm>
            <a:off x="4283968" y="3501008"/>
            <a:ext cx="1584176" cy="360040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b="1" dirty="0" smtClean="0">
                <a:solidFill>
                  <a:schemeClr val="accent4"/>
                </a:solidFill>
              </a:rPr>
              <a:t>Team </a:t>
            </a:r>
            <a:r>
              <a:rPr lang="en-US" sz="1600" b="1" dirty="0" err="1" smtClean="0">
                <a:solidFill>
                  <a:schemeClr val="accent4"/>
                </a:solidFill>
              </a:rPr>
              <a:t>Accessi</a:t>
            </a:r>
            <a:endParaRPr lang="en-US" sz="1600" b="1" dirty="0">
              <a:solidFill>
                <a:schemeClr val="accent4"/>
              </a:solidFill>
            </a:endParaRPr>
          </a:p>
        </p:txBody>
      </p:sp>
      <p:sp>
        <p:nvSpPr>
          <p:cNvPr id="25" name="Content Placeholder 3"/>
          <p:cNvSpPr txBox="1">
            <a:spLocks/>
          </p:cNvSpPr>
          <p:nvPr/>
        </p:nvSpPr>
        <p:spPr>
          <a:xfrm>
            <a:off x="5508104" y="3501008"/>
            <a:ext cx="1872208" cy="360040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500" b="1" dirty="0" smtClean="0">
                <a:solidFill>
                  <a:schemeClr val="accent4"/>
                </a:solidFill>
              </a:rPr>
              <a:t>Team Management</a:t>
            </a:r>
            <a:endParaRPr lang="en-US" sz="1500" b="1" dirty="0">
              <a:solidFill>
                <a:schemeClr val="accent4"/>
              </a:solidFill>
            </a:endParaRPr>
          </a:p>
        </p:txBody>
      </p:sp>
      <p:sp>
        <p:nvSpPr>
          <p:cNvPr id="26" name="Content Placeholder 3"/>
          <p:cNvSpPr txBox="1">
            <a:spLocks/>
          </p:cNvSpPr>
          <p:nvPr/>
        </p:nvSpPr>
        <p:spPr>
          <a:xfrm>
            <a:off x="7271792" y="3501008"/>
            <a:ext cx="1980728" cy="360040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500" b="1" dirty="0" smtClean="0">
                <a:solidFill>
                  <a:schemeClr val="accent4"/>
                </a:solidFill>
              </a:rPr>
              <a:t>Team </a:t>
            </a:r>
            <a:r>
              <a:rPr lang="en-US" sz="1500" b="1" dirty="0" err="1" smtClean="0">
                <a:solidFill>
                  <a:schemeClr val="accent4"/>
                </a:solidFill>
              </a:rPr>
              <a:t>Comunicazioni</a:t>
            </a:r>
            <a:endParaRPr lang="en-US" sz="1500" b="1" dirty="0">
              <a:solidFill>
                <a:schemeClr val="accent4"/>
              </a:solidFill>
            </a:endParaRPr>
          </a:p>
        </p:txBody>
      </p:sp>
      <p:sp>
        <p:nvSpPr>
          <p:cNvPr id="28" name="Rettangolo 27"/>
          <p:cNvSpPr/>
          <p:nvPr/>
        </p:nvSpPr>
        <p:spPr>
          <a:xfrm>
            <a:off x="323528" y="3717032"/>
            <a:ext cx="3456384" cy="20928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itchFamily="2" charset="2"/>
              <a:buChar char="v"/>
            </a:pPr>
            <a:r>
              <a:rPr lang="it-IT" sz="2600" dirty="0" smtClean="0"/>
              <a:t> Nel </a:t>
            </a:r>
            <a:r>
              <a:rPr lang="it-IT" sz="2600" u="sng" dirty="0" smtClean="0"/>
              <a:t>primo</a:t>
            </a:r>
            <a:r>
              <a:rPr lang="it-IT" sz="2600" dirty="0" smtClean="0"/>
              <a:t> livello trovavamo 3 macro Gestioni:</a:t>
            </a:r>
          </a:p>
          <a:p>
            <a:pPr lvl="1">
              <a:buFont typeface="Courier New" pitchFamily="49" charset="0"/>
              <a:buChar char="o"/>
            </a:pPr>
            <a:r>
              <a:rPr lang="it-IT" sz="2600" dirty="0" smtClean="0"/>
              <a:t> </a:t>
            </a:r>
            <a:r>
              <a:rPr lang="it-IT" sz="2300" i="1" dirty="0" smtClean="0"/>
              <a:t>ricordavano la divisione nei vari team</a:t>
            </a:r>
          </a:p>
        </p:txBody>
      </p:sp>
      <p:sp>
        <p:nvSpPr>
          <p:cNvPr id="14" name="Segnaposto numero diapositiva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AEA99-3E91-4C58-9AD4-045DB5619AC3}" type="slidenum">
              <a:rPr lang="it-IT" smtClean="0"/>
              <a:pPr/>
              <a:t>46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5874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9" grpId="0" animBg="1"/>
      <p:bldP spid="11" grpId="0" animBg="1"/>
      <p:bldP spid="12" grpId="0" animBg="1"/>
      <p:bldP spid="24" grpId="0"/>
      <p:bldP spid="25" grpId="0"/>
      <p:bldP spid="26" grpId="0"/>
      <p:bldP spid="28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 txBox="1">
            <a:spLocks/>
          </p:cNvSpPr>
          <p:nvPr/>
        </p:nvSpPr>
        <p:spPr>
          <a:xfrm>
            <a:off x="395536" y="764704"/>
            <a:ext cx="7920880" cy="1944216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b="1" dirty="0" smtClean="0"/>
              <a:t>PRIMA VERSIONE</a:t>
            </a:r>
          </a:p>
          <a:p>
            <a:pPr marL="0" indent="0"/>
            <a:r>
              <a:rPr lang="it-IT" dirty="0" smtClean="0"/>
              <a:t>   Nel </a:t>
            </a:r>
            <a:r>
              <a:rPr lang="it-IT" u="sng" dirty="0" smtClean="0"/>
              <a:t>secondo</a:t>
            </a:r>
            <a:r>
              <a:rPr lang="it-IT" dirty="0" smtClean="0"/>
              <a:t> livello venivano invece evidenziate la </a:t>
            </a:r>
            <a:r>
              <a:rPr lang="it-IT" i="1" dirty="0" smtClean="0"/>
              <a:t>funzionalità</a:t>
            </a:r>
            <a:r>
              <a:rPr lang="it-IT" dirty="0" smtClean="0"/>
              <a:t> di ogni team, così come erano state individuate all’inizio del progetto</a:t>
            </a:r>
          </a:p>
          <a:p>
            <a:pPr>
              <a:buNone/>
            </a:pPr>
            <a:endParaRPr lang="it-IT" sz="1400" dirty="0" smtClean="0"/>
          </a:p>
          <a:p>
            <a:pPr>
              <a:buNone/>
            </a:pPr>
            <a:r>
              <a:rPr lang="it-IT" dirty="0" smtClean="0"/>
              <a:t>	</a:t>
            </a:r>
          </a:p>
        </p:txBody>
      </p:sp>
      <p:sp>
        <p:nvSpPr>
          <p:cNvPr id="3" name="Content Placeholder 3"/>
          <p:cNvSpPr txBox="1">
            <a:spLocks/>
          </p:cNvSpPr>
          <p:nvPr/>
        </p:nvSpPr>
        <p:spPr>
          <a:xfrm>
            <a:off x="395536" y="2924944"/>
            <a:ext cx="7920880" cy="3672408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endParaRPr lang="it-IT" sz="1400" dirty="0" smtClean="0"/>
          </a:p>
          <a:p>
            <a:pPr>
              <a:buNone/>
            </a:pPr>
            <a:r>
              <a:rPr lang="it-IT" dirty="0" smtClean="0"/>
              <a:t>	In particolar modo, per il team </a:t>
            </a:r>
            <a:r>
              <a:rPr lang="it-IT" b="1" dirty="0" smtClean="0"/>
              <a:t>MANAGEMENT</a:t>
            </a:r>
            <a:r>
              <a:rPr lang="it-IT" dirty="0" smtClean="0"/>
              <a:t> la suddivisione prevedeva 4 gestioni :</a:t>
            </a:r>
          </a:p>
          <a:p>
            <a:pPr marL="880110" lvl="1" indent="-514350">
              <a:buFont typeface="+mj-lt"/>
              <a:buAutoNum type="arabicParenR"/>
            </a:pPr>
            <a:r>
              <a:rPr lang="it-IT" sz="2800" b="1" dirty="0" smtClean="0">
                <a:solidFill>
                  <a:schemeClr val="accent4"/>
                </a:solidFill>
              </a:rPr>
              <a:t>Gestione Pagamenti</a:t>
            </a:r>
          </a:p>
          <a:p>
            <a:pPr marL="880110" lvl="1" indent="-514350">
              <a:buFont typeface="+mj-lt"/>
              <a:buAutoNum type="arabicParenR"/>
            </a:pPr>
            <a:r>
              <a:rPr lang="it-IT" sz="2800" b="1" dirty="0" smtClean="0">
                <a:solidFill>
                  <a:schemeClr val="accent4"/>
                </a:solidFill>
              </a:rPr>
              <a:t>Gestione Mensa</a:t>
            </a:r>
          </a:p>
          <a:p>
            <a:pPr marL="880110" lvl="1" indent="-514350">
              <a:buFont typeface="+mj-lt"/>
              <a:buAutoNum type="arabicParenR"/>
            </a:pPr>
            <a:r>
              <a:rPr lang="it-IT" sz="2800" b="1" dirty="0" smtClean="0">
                <a:solidFill>
                  <a:schemeClr val="accent4"/>
                </a:solidFill>
              </a:rPr>
              <a:t>Gestione Orari</a:t>
            </a:r>
          </a:p>
          <a:p>
            <a:pPr marL="880110" lvl="1" indent="-514350">
              <a:buFont typeface="+mj-lt"/>
              <a:buAutoNum type="arabicParenR"/>
            </a:pPr>
            <a:r>
              <a:rPr lang="it-IT" sz="2800" b="1" dirty="0" smtClean="0">
                <a:solidFill>
                  <a:schemeClr val="accent4"/>
                </a:solidFill>
              </a:rPr>
              <a:t>Gestione Tirocinanti</a:t>
            </a:r>
          </a:p>
          <a:p>
            <a:pPr marL="0" indent="0">
              <a:buNone/>
            </a:pPr>
            <a:endParaRPr lang="it-IT" dirty="0" smtClean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AEA99-3E91-4C58-9AD4-045DB5619AC3}" type="slidenum">
              <a:rPr lang="it-IT" smtClean="0"/>
              <a:pPr/>
              <a:t>47</a:t>
            </a:fld>
            <a:endParaRPr lang="it-IT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69170" y="1368152"/>
            <a:ext cx="5467126" cy="5085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55874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2000" fill="hold"/>
                                        <p:tgtEl>
                                          <p:spTgt spid="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 descr="http://t2.gstatic.com/images?q=tbn:ANd9GcT6YqZyA9nlPVkxi6YJL7K_fZEotKEgs1dZCuikjSK3ns2SJPAnsIJwfWjxmw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300192" y="3356992"/>
            <a:ext cx="1914525" cy="2390775"/>
          </a:xfrm>
          <a:prstGeom prst="rect">
            <a:avLst/>
          </a:prstGeom>
          <a:noFill/>
        </p:spPr>
      </p:pic>
      <p:sp>
        <p:nvSpPr>
          <p:cNvPr id="3" name="Rettangolo 2"/>
          <p:cNvSpPr/>
          <p:nvPr/>
        </p:nvSpPr>
        <p:spPr>
          <a:xfrm>
            <a:off x="463287" y="908720"/>
            <a:ext cx="5188833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sz="3500" b="1" dirty="0" smtClean="0"/>
              <a:t>Cosa non andava bene?</a:t>
            </a:r>
          </a:p>
        </p:txBody>
      </p:sp>
      <p:sp>
        <p:nvSpPr>
          <p:cNvPr id="6" name="Content Placeholder 3"/>
          <p:cNvSpPr txBox="1">
            <a:spLocks/>
          </p:cNvSpPr>
          <p:nvPr/>
        </p:nvSpPr>
        <p:spPr>
          <a:xfrm>
            <a:off x="827584" y="2060848"/>
            <a:ext cx="7344816" cy="1656184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smtClean="0"/>
              <a:t> Suddivisione troppo astratta</a:t>
            </a:r>
          </a:p>
          <a:p>
            <a:pPr lvl="1"/>
            <a:r>
              <a:rPr lang="it-IT" i="1" dirty="0" smtClean="0"/>
              <a:t>Analisi poco approfondita delle funzionalità del sistema</a:t>
            </a:r>
          </a:p>
          <a:p>
            <a:pPr lvl="1"/>
            <a:endParaRPr lang="it-IT" i="1" dirty="0" smtClean="0"/>
          </a:p>
          <a:p>
            <a:pPr lvl="1"/>
            <a:endParaRPr lang="it-IT" dirty="0" smtClean="0"/>
          </a:p>
        </p:txBody>
      </p:sp>
      <p:sp>
        <p:nvSpPr>
          <p:cNvPr id="8" name="Content Placeholder 3"/>
          <p:cNvSpPr txBox="1">
            <a:spLocks/>
          </p:cNvSpPr>
          <p:nvPr/>
        </p:nvSpPr>
        <p:spPr>
          <a:xfrm>
            <a:off x="683568" y="3717032"/>
            <a:ext cx="7416824" cy="1008112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4320" lvl="1" indent="-274320">
              <a:buSzPct val="95000"/>
              <a:buFont typeface="Wingdings" pitchFamily="2" charset="2"/>
              <a:buChar char="v"/>
            </a:pPr>
            <a:r>
              <a:rPr lang="it-IT" dirty="0" smtClean="0"/>
              <a:t>  </a:t>
            </a:r>
            <a:r>
              <a:rPr lang="it-IT" sz="2800" dirty="0" smtClean="0"/>
              <a:t>Bassa coesione nella suddivisione </a:t>
            </a:r>
          </a:p>
          <a:p>
            <a:pPr marL="274320" lvl="1" indent="-274320">
              <a:buSzPct val="95000"/>
              <a:buNone/>
            </a:pPr>
            <a:r>
              <a:rPr lang="it-IT" sz="2800" dirty="0" smtClean="0"/>
              <a:t>      di primo livello</a:t>
            </a:r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AEA99-3E91-4C58-9AD4-045DB5619AC3}" type="slidenum">
              <a:rPr lang="it-IT" smtClean="0"/>
              <a:pPr/>
              <a:t>48</a:t>
            </a:fld>
            <a:endParaRPr lang="it-IT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6" presetClass="entr" presetSubtype="2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80468" y="844996"/>
            <a:ext cx="5184020" cy="553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AEA99-3E91-4C58-9AD4-045DB5619AC3}" type="slidenum">
              <a:rPr lang="it-IT" smtClean="0"/>
              <a:pPr/>
              <a:t>49</a:t>
            </a:fld>
            <a:endParaRPr lang="it-IT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672408" y="836712"/>
            <a:ext cx="5220072" cy="55997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Content Placeholder 3"/>
          <p:cNvSpPr txBox="1">
            <a:spLocks/>
          </p:cNvSpPr>
          <p:nvPr/>
        </p:nvSpPr>
        <p:spPr>
          <a:xfrm>
            <a:off x="179512" y="2564904"/>
            <a:ext cx="3240360" cy="4464496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it-IT" sz="2500" dirty="0" smtClean="0"/>
              <a:t> I sottosistemi da 3 diventano 9:</a:t>
            </a:r>
          </a:p>
          <a:p>
            <a:pPr marL="365760" lvl="1" indent="0">
              <a:buFont typeface="Arial" pitchFamily="34" charset="0"/>
              <a:buChar char="•"/>
            </a:pPr>
            <a:r>
              <a:rPr lang="it-IT" sz="2200" dirty="0" smtClean="0"/>
              <a:t> </a:t>
            </a:r>
            <a:r>
              <a:rPr lang="it-IT" sz="1700" dirty="0" smtClean="0"/>
              <a:t>Gestione </a:t>
            </a:r>
            <a:r>
              <a:rPr lang="it-IT" sz="1700" dirty="0" err="1" smtClean="0"/>
              <a:t>Utenze&amp;Accessi</a:t>
            </a:r>
            <a:endParaRPr lang="it-IT" sz="1700" dirty="0" smtClean="0"/>
          </a:p>
          <a:p>
            <a:pPr marL="365760" lvl="1" indent="0">
              <a:buFont typeface="Arial" pitchFamily="34" charset="0"/>
              <a:buChar char="•"/>
            </a:pPr>
            <a:r>
              <a:rPr lang="it-IT" sz="1700" dirty="0" smtClean="0"/>
              <a:t> Gestione Servizi</a:t>
            </a:r>
          </a:p>
          <a:p>
            <a:pPr marL="365760" lvl="1" indent="0">
              <a:buFont typeface="Arial" pitchFamily="34" charset="0"/>
              <a:buChar char="•"/>
            </a:pPr>
            <a:r>
              <a:rPr lang="it-IT" sz="1700" dirty="0" smtClean="0"/>
              <a:t> Gestione Ricerca</a:t>
            </a:r>
          </a:p>
          <a:p>
            <a:pPr marL="365760" lvl="1" indent="0">
              <a:buFont typeface="Arial" pitchFamily="34" charset="0"/>
              <a:buChar char="•"/>
            </a:pPr>
            <a:r>
              <a:rPr lang="it-IT" sz="1700" dirty="0" smtClean="0"/>
              <a:t> Gestione Tirocinanti</a:t>
            </a:r>
          </a:p>
          <a:p>
            <a:pPr marL="365760" lvl="1" indent="0">
              <a:buFont typeface="Arial" pitchFamily="34" charset="0"/>
              <a:buChar char="•"/>
            </a:pPr>
            <a:r>
              <a:rPr lang="it-IT" sz="1700" dirty="0" smtClean="0"/>
              <a:t> Gestione Registro</a:t>
            </a:r>
          </a:p>
          <a:p>
            <a:pPr marL="365760" lvl="1" indent="0">
              <a:buFont typeface="Arial" pitchFamily="34" charset="0"/>
              <a:buChar char="•"/>
            </a:pPr>
            <a:r>
              <a:rPr lang="it-IT" sz="1700" dirty="0" smtClean="0"/>
              <a:t> Gestione Questionari</a:t>
            </a:r>
          </a:p>
          <a:p>
            <a:pPr marL="365760" lvl="1" indent="0">
              <a:buFont typeface="Arial" pitchFamily="34" charset="0"/>
              <a:buChar char="•"/>
            </a:pPr>
            <a:r>
              <a:rPr lang="it-IT" sz="1700" dirty="0" smtClean="0"/>
              <a:t> Gestione Eventi</a:t>
            </a:r>
          </a:p>
          <a:p>
            <a:pPr marL="365760" lvl="1" indent="0">
              <a:buFont typeface="Arial" pitchFamily="34" charset="0"/>
              <a:buChar char="•"/>
            </a:pPr>
            <a:r>
              <a:rPr lang="it-IT" sz="1700" dirty="0" smtClean="0"/>
              <a:t> Gestione Programma Educativo Annuale</a:t>
            </a:r>
          </a:p>
          <a:p>
            <a:pPr marL="365760" lvl="1" indent="0">
              <a:buFont typeface="Arial" pitchFamily="34" charset="0"/>
              <a:buChar char="•"/>
            </a:pPr>
            <a:r>
              <a:rPr lang="it-IT" sz="1700" dirty="0" smtClean="0"/>
              <a:t> Gestione Notifiche</a:t>
            </a:r>
          </a:p>
          <a:p>
            <a:pPr marL="0" indent="0">
              <a:buNone/>
            </a:pPr>
            <a:endParaRPr lang="it-IT" sz="2600" dirty="0"/>
          </a:p>
        </p:txBody>
      </p:sp>
      <p:sp>
        <p:nvSpPr>
          <p:cNvPr id="10" name="Content Placeholder 3"/>
          <p:cNvSpPr txBox="1">
            <a:spLocks/>
          </p:cNvSpPr>
          <p:nvPr/>
        </p:nvSpPr>
        <p:spPr>
          <a:xfrm>
            <a:off x="288032" y="764704"/>
            <a:ext cx="3779912" cy="1800200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b="1" dirty="0" smtClean="0"/>
              <a:t>VERSIONE DEFINITIVA</a:t>
            </a:r>
          </a:p>
          <a:p>
            <a:pPr marL="0" indent="0">
              <a:buNone/>
            </a:pPr>
            <a:r>
              <a:rPr lang="it-IT" sz="1000" b="1" dirty="0" smtClean="0"/>
              <a:t> </a:t>
            </a:r>
          </a:p>
          <a:p>
            <a:pPr marL="0" indent="0"/>
            <a:r>
              <a:rPr lang="it-IT" dirty="0" smtClean="0"/>
              <a:t> </a:t>
            </a:r>
            <a:r>
              <a:rPr lang="it-IT" sz="2700" dirty="0" smtClean="0"/>
              <a:t>Scompare la divisione su due livelli </a:t>
            </a:r>
          </a:p>
          <a:p>
            <a:pPr marL="0" indent="0">
              <a:buNone/>
            </a:pPr>
            <a:endParaRPr lang="it-IT" sz="2600" dirty="0"/>
          </a:p>
        </p:txBody>
      </p:sp>
    </p:spTree>
    <p:extLst>
      <p:ext uri="{BB962C8B-B14F-4D97-AF65-F5344CB8AC3E}">
        <p14:creationId xmlns:p14="http://schemas.microsoft.com/office/powerpoint/2010/main" val="155874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3"/>
          <p:cNvSpPr txBox="1">
            <a:spLocks/>
          </p:cNvSpPr>
          <p:nvPr/>
        </p:nvSpPr>
        <p:spPr>
          <a:xfrm>
            <a:off x="311099" y="2972216"/>
            <a:ext cx="5111750" cy="2353728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" y="1052736"/>
            <a:ext cx="9143822" cy="57600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5874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http://unpizzicodisalis.files.wordpress.com/2012/06/omino_bianco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948264" y="3717032"/>
            <a:ext cx="2013760" cy="2129433"/>
          </a:xfrm>
          <a:prstGeom prst="rect">
            <a:avLst/>
          </a:prstGeom>
          <a:noFill/>
        </p:spPr>
      </p:pic>
      <p:sp>
        <p:nvSpPr>
          <p:cNvPr id="3" name="Rettangolo 2"/>
          <p:cNvSpPr/>
          <p:nvPr/>
        </p:nvSpPr>
        <p:spPr>
          <a:xfrm>
            <a:off x="323528" y="692696"/>
            <a:ext cx="6768752" cy="5693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sz="3100" b="1" dirty="0" smtClean="0"/>
              <a:t>Risultati ottenuti con questa versione</a:t>
            </a:r>
          </a:p>
        </p:txBody>
      </p:sp>
      <p:sp>
        <p:nvSpPr>
          <p:cNvPr id="6" name="Content Placeholder 3"/>
          <p:cNvSpPr txBox="1">
            <a:spLocks/>
          </p:cNvSpPr>
          <p:nvPr/>
        </p:nvSpPr>
        <p:spPr>
          <a:xfrm>
            <a:off x="539552" y="1628800"/>
            <a:ext cx="7344816" cy="2880320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smtClean="0"/>
              <a:t> Decomposizione più funzionale </a:t>
            </a:r>
          </a:p>
          <a:p>
            <a:pPr>
              <a:buNone/>
            </a:pPr>
            <a:r>
              <a:rPr lang="it-IT" sz="1100" dirty="0" smtClean="0"/>
              <a:t>   </a:t>
            </a:r>
          </a:p>
          <a:p>
            <a:r>
              <a:rPr lang="it-IT" dirty="0" smtClean="0"/>
              <a:t> Maggiore visibilità dei sottosistemi</a:t>
            </a:r>
          </a:p>
          <a:p>
            <a:pPr lvl="1">
              <a:buNone/>
            </a:pPr>
            <a:r>
              <a:rPr lang="it-IT" sz="1000" i="1" dirty="0" smtClean="0"/>
              <a:t>  </a:t>
            </a:r>
            <a:endParaRPr lang="it-IT" sz="800" i="1" dirty="0" smtClean="0"/>
          </a:p>
          <a:p>
            <a:pPr lvl="1"/>
            <a:r>
              <a:rPr lang="it-IT" i="1" dirty="0" smtClean="0"/>
              <a:t>I sottosistemi sono di più piccole dimensioni e più indipendenti l’uno dall’altro</a:t>
            </a:r>
          </a:p>
          <a:p>
            <a:pPr lvl="1">
              <a:buNone/>
            </a:pPr>
            <a:r>
              <a:rPr lang="it-IT" sz="700" i="1" dirty="0" smtClean="0"/>
              <a:t> </a:t>
            </a:r>
          </a:p>
          <a:p>
            <a:pPr lvl="2"/>
            <a:r>
              <a:rPr lang="it-IT" dirty="0" smtClean="0"/>
              <a:t>Basso accoppiamento ed alta coesione</a:t>
            </a:r>
          </a:p>
          <a:p>
            <a:pPr lvl="2"/>
            <a:endParaRPr lang="it-IT" i="1" dirty="0" smtClean="0"/>
          </a:p>
          <a:p>
            <a:pPr lvl="1"/>
            <a:endParaRPr lang="it-IT" dirty="0" smtClean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AEA99-3E91-4C58-9AD4-045DB5619AC3}" type="slidenum">
              <a:rPr lang="it-IT" smtClean="0"/>
              <a:pPr/>
              <a:t>50</a:t>
            </a:fld>
            <a:endParaRPr lang="it-IT"/>
          </a:p>
        </p:txBody>
      </p:sp>
      <p:sp>
        <p:nvSpPr>
          <p:cNvPr id="7" name="Freccia a destra 6"/>
          <p:cNvSpPr/>
          <p:nvPr/>
        </p:nvSpPr>
        <p:spPr>
          <a:xfrm>
            <a:off x="2051720" y="6021288"/>
            <a:ext cx="740654" cy="288032"/>
          </a:xfrm>
          <a:prstGeom prst="rightArrow">
            <a:avLst>
              <a:gd name="adj1" fmla="val 57648"/>
              <a:gd name="adj2" fmla="val 65299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ontent Placeholder 3"/>
          <p:cNvSpPr txBox="1">
            <a:spLocks/>
          </p:cNvSpPr>
          <p:nvPr/>
        </p:nvSpPr>
        <p:spPr>
          <a:xfrm>
            <a:off x="2771801" y="5949280"/>
            <a:ext cx="2376264" cy="504056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600" dirty="0" smtClean="0"/>
              <a:t>9 sottosistemi</a:t>
            </a:r>
            <a:endParaRPr lang="it-IT" sz="2600" i="1" dirty="0" smtClean="0">
              <a:solidFill>
                <a:schemeClr val="accent5"/>
              </a:solidFill>
            </a:endParaRPr>
          </a:p>
          <a:p>
            <a:pPr marL="365760" lvl="1" indent="0">
              <a:buNone/>
            </a:pPr>
            <a:endParaRPr lang="it-IT" sz="2400" i="1" dirty="0" smtClean="0">
              <a:solidFill>
                <a:schemeClr val="accent5"/>
              </a:solidFill>
            </a:endParaRPr>
          </a:p>
          <a:p>
            <a:pPr marL="365760" lvl="1" indent="0"/>
            <a:endParaRPr lang="it-IT" dirty="0" smtClean="0"/>
          </a:p>
          <a:p>
            <a:pPr marL="0" indent="0">
              <a:buNone/>
            </a:pPr>
            <a:r>
              <a:rPr lang="it-IT" sz="500" dirty="0" smtClean="0"/>
              <a:t> </a:t>
            </a:r>
          </a:p>
          <a:p>
            <a:pPr marL="0" indent="0">
              <a:buNone/>
            </a:pPr>
            <a:endParaRPr lang="it-IT" sz="2600" dirty="0"/>
          </a:p>
        </p:txBody>
      </p:sp>
      <p:sp>
        <p:nvSpPr>
          <p:cNvPr id="9" name="Content Placeholder 3"/>
          <p:cNvSpPr txBox="1">
            <a:spLocks/>
          </p:cNvSpPr>
          <p:nvPr/>
        </p:nvSpPr>
        <p:spPr>
          <a:xfrm>
            <a:off x="539552" y="4725144"/>
            <a:ext cx="6336704" cy="1296144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it-IT" dirty="0" smtClean="0"/>
              <a:t> Rispetta l’euristica:</a:t>
            </a:r>
          </a:p>
          <a:p>
            <a:pPr marL="365760" lvl="1" indent="0">
              <a:buNone/>
            </a:pPr>
            <a:r>
              <a:rPr lang="it-IT" sz="2400" i="1" dirty="0" smtClean="0">
                <a:solidFill>
                  <a:schemeClr val="accent5"/>
                </a:solidFill>
              </a:rPr>
              <a:t>“ gli sviluppatori possono trattare ad ogni livello di astrazione un numero di concetti pari a 7±2”</a:t>
            </a:r>
          </a:p>
          <a:p>
            <a:pPr marL="365760" lvl="1" indent="0">
              <a:buNone/>
            </a:pPr>
            <a:endParaRPr lang="it-IT" sz="2400" i="1" dirty="0" smtClean="0">
              <a:solidFill>
                <a:schemeClr val="accent5"/>
              </a:solidFill>
            </a:endParaRPr>
          </a:p>
          <a:p>
            <a:pPr marL="365760" lvl="1" indent="0">
              <a:buNone/>
            </a:pPr>
            <a:endParaRPr lang="it-IT" dirty="0" smtClean="0"/>
          </a:p>
          <a:p>
            <a:pPr marL="0" indent="0">
              <a:buNone/>
            </a:pPr>
            <a:r>
              <a:rPr lang="it-IT" sz="500" dirty="0" smtClean="0"/>
              <a:t> </a:t>
            </a:r>
          </a:p>
          <a:p>
            <a:pPr marL="0" indent="0">
              <a:buNone/>
            </a:pPr>
            <a:endParaRPr lang="it-IT" sz="2600" dirty="0"/>
          </a:p>
        </p:txBody>
      </p:sp>
    </p:spTree>
    <p:extLst>
      <p:ext uri="{BB962C8B-B14F-4D97-AF65-F5344CB8AC3E}">
        <p14:creationId xmlns:p14="http://schemas.microsoft.com/office/powerpoint/2010/main" val="155874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2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8" grpId="0"/>
      <p:bldP spid="9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3429277" y="476672"/>
            <a:ext cx="2600392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err="1" smtClean="0">
                <a:latin typeface="+mj-lt"/>
              </a:rPr>
              <a:t>Mapping</a:t>
            </a:r>
            <a:r>
              <a:rPr lang="it-IT" sz="4800" b="1" dirty="0" smtClean="0">
                <a:latin typeface="+mj-lt"/>
              </a:rPr>
              <a:t> </a:t>
            </a:r>
          </a:p>
          <a:p>
            <a:pPr algn="ctr"/>
            <a:endParaRPr lang="it-IT" sz="2800" b="1" dirty="0" smtClean="0">
              <a:latin typeface="+mj-lt"/>
            </a:endParaRP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10" name="Content Placeholder 3"/>
          <p:cNvSpPr txBox="1">
            <a:spLocks/>
          </p:cNvSpPr>
          <p:nvPr/>
        </p:nvSpPr>
        <p:spPr>
          <a:xfrm>
            <a:off x="323528" y="1795352"/>
            <a:ext cx="8496944" cy="2425736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La </a:t>
            </a:r>
            <a:r>
              <a:rPr lang="en-US" sz="2400" dirty="0" err="1" smtClean="0"/>
              <a:t>trasformazione</a:t>
            </a:r>
            <a:r>
              <a:rPr lang="en-US" sz="2400" dirty="0" smtClean="0"/>
              <a:t> da </a:t>
            </a:r>
            <a:r>
              <a:rPr lang="en-US" sz="2400" dirty="0" err="1" smtClean="0"/>
              <a:t>noi</a:t>
            </a:r>
            <a:r>
              <a:rPr lang="en-US" sz="2400" dirty="0" smtClean="0"/>
              <a:t> </a:t>
            </a:r>
            <a:r>
              <a:rPr lang="en-US" sz="2400" dirty="0" err="1" smtClean="0"/>
              <a:t>adottata</a:t>
            </a:r>
            <a:r>
              <a:rPr lang="en-US" sz="2400" dirty="0" smtClean="0"/>
              <a:t> in </a:t>
            </a:r>
            <a:r>
              <a:rPr lang="en-US" sz="2400" dirty="0" err="1" smtClean="0"/>
              <a:t>fase</a:t>
            </a:r>
            <a:r>
              <a:rPr lang="en-US" sz="2400" dirty="0" smtClean="0"/>
              <a:t> di mapping è </a:t>
            </a:r>
            <a:r>
              <a:rPr lang="en-US" sz="2400" dirty="0" err="1" smtClean="0"/>
              <a:t>stata</a:t>
            </a:r>
            <a:r>
              <a:rPr lang="en-US" sz="2400" dirty="0" smtClean="0"/>
              <a:t> di </a:t>
            </a:r>
            <a:r>
              <a:rPr lang="en-US" sz="2400" dirty="0" err="1" smtClean="0"/>
              <a:t>tipo</a:t>
            </a:r>
            <a:r>
              <a:rPr lang="en-US" sz="2400" dirty="0" smtClean="0"/>
              <a:t> “Forward engineering”.  </a:t>
            </a:r>
          </a:p>
          <a:p>
            <a:pPr>
              <a:buFont typeface="Arial" pitchFamily="34" charset="0"/>
              <a:buChar char="•"/>
            </a:pPr>
            <a:endParaRPr lang="en-US" sz="2400" dirty="0" smtClean="0"/>
          </a:p>
          <a:p>
            <a:r>
              <a:rPr lang="en-US" sz="2400" dirty="0" smtClean="0"/>
              <a:t>Si è </a:t>
            </a:r>
            <a:r>
              <a:rPr lang="en-US" sz="2400" dirty="0" err="1" smtClean="0"/>
              <a:t>partiti</a:t>
            </a:r>
            <a:r>
              <a:rPr lang="en-US" sz="2400" dirty="0" smtClean="0"/>
              <a:t> da un </a:t>
            </a:r>
            <a:r>
              <a:rPr lang="en-US" sz="2400" dirty="0" err="1" smtClean="0"/>
              <a:t>modello</a:t>
            </a:r>
            <a:r>
              <a:rPr lang="en-US" sz="2400" dirty="0" smtClean="0"/>
              <a:t> ad </a:t>
            </a:r>
            <a:r>
              <a:rPr lang="en-US" sz="2400" dirty="0" err="1" smtClean="0"/>
              <a:t>oggetti</a:t>
            </a:r>
            <a:r>
              <a:rPr lang="en-US" sz="2400" dirty="0" smtClean="0"/>
              <a:t>, </a:t>
            </a:r>
            <a:r>
              <a:rPr lang="en-US" sz="2400" dirty="0" err="1" smtClean="0"/>
              <a:t>ottenuto</a:t>
            </a:r>
            <a:r>
              <a:rPr lang="en-US" sz="2400" dirty="0" smtClean="0"/>
              <a:t> </a:t>
            </a:r>
            <a:r>
              <a:rPr lang="en-US" sz="2400" dirty="0" err="1" smtClean="0"/>
              <a:t>dalle</a:t>
            </a:r>
            <a:r>
              <a:rPr lang="en-US" sz="2400" dirty="0" smtClean="0"/>
              <a:t> </a:t>
            </a:r>
            <a:r>
              <a:rPr lang="en-US" sz="2400" dirty="0" err="1" smtClean="0"/>
              <a:t>fasi</a:t>
            </a:r>
            <a:r>
              <a:rPr lang="en-US" sz="2400" dirty="0" smtClean="0"/>
              <a:t> di </a:t>
            </a:r>
            <a:r>
              <a:rPr lang="en-US" sz="2400" dirty="0"/>
              <a:t>S</a:t>
            </a:r>
            <a:r>
              <a:rPr lang="en-US" sz="2400" dirty="0" smtClean="0"/>
              <a:t>ystem design e Object design, dal quale è </a:t>
            </a:r>
            <a:r>
              <a:rPr lang="en-US" sz="2400" dirty="0" err="1" smtClean="0"/>
              <a:t>stato</a:t>
            </a:r>
            <a:r>
              <a:rPr lang="en-US" sz="2400" dirty="0" smtClean="0"/>
              <a:t> </a:t>
            </a:r>
            <a:r>
              <a:rPr lang="en-US" sz="2400" dirty="0" err="1" smtClean="0"/>
              <a:t>prodotto</a:t>
            </a:r>
            <a:r>
              <a:rPr lang="en-US" sz="2400" dirty="0" smtClean="0"/>
              <a:t> </a:t>
            </a:r>
            <a:r>
              <a:rPr lang="en-US" sz="2400" dirty="0" err="1" smtClean="0"/>
              <a:t>il</a:t>
            </a:r>
            <a:r>
              <a:rPr lang="en-US" sz="2400" dirty="0" smtClean="0"/>
              <a:t> </a:t>
            </a:r>
            <a:r>
              <a:rPr lang="en-US" sz="2400" dirty="0" err="1" smtClean="0"/>
              <a:t>codice</a:t>
            </a:r>
            <a:r>
              <a:rPr lang="en-US" sz="2400" dirty="0" smtClean="0"/>
              <a:t> </a:t>
            </a:r>
            <a:r>
              <a:rPr lang="en-US" sz="2400" dirty="0" err="1" smtClean="0"/>
              <a:t>sorgente</a:t>
            </a:r>
            <a:r>
              <a:rPr lang="en-US" sz="2400" dirty="0" smtClean="0"/>
              <a:t>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088" y="3717032"/>
            <a:ext cx="3246399" cy="280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74689"/>
      </p:ext>
    </p:extLst>
  </p:cSld>
  <p:clrMapOvr>
    <a:masterClrMapping/>
  </p:clrMapOvr>
  <p:transition spd="slow"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3429277" y="476672"/>
            <a:ext cx="2600392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err="1" smtClean="0">
                <a:latin typeface="+mj-lt"/>
              </a:rPr>
              <a:t>Mapping</a:t>
            </a:r>
            <a:r>
              <a:rPr lang="it-IT" sz="4800" b="1" dirty="0" smtClean="0">
                <a:latin typeface="+mj-lt"/>
              </a:rPr>
              <a:t> </a:t>
            </a:r>
          </a:p>
          <a:p>
            <a:pPr algn="ctr"/>
            <a:endParaRPr lang="it-IT" sz="2800" b="1" dirty="0" smtClean="0">
              <a:latin typeface="+mj-lt"/>
            </a:endParaRPr>
          </a:p>
          <a:p>
            <a:pPr algn="ctr"/>
            <a:endParaRPr lang="it-IT" dirty="0">
              <a:latin typeface="+mj-lt"/>
            </a:endParaRPr>
          </a:p>
        </p:txBody>
      </p:sp>
      <p:pic>
        <p:nvPicPr>
          <p:cNvPr id="5" name="Picture 2" descr="C:\Users\festaG\Desktop\Bamby\Università\IS\PROGETTO @silo\@silo\SDD\Sottosistemi\Divisione SottOSISTEMI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2015555"/>
            <a:ext cx="4102856" cy="3103000"/>
          </a:xfrm>
          <a:prstGeom prst="rect">
            <a:avLst/>
          </a:prstGeom>
          <a:noFill/>
        </p:spPr>
      </p:pic>
      <p:sp>
        <p:nvSpPr>
          <p:cNvPr id="6" name="Content Placeholder 3"/>
          <p:cNvSpPr txBox="1">
            <a:spLocks/>
          </p:cNvSpPr>
          <p:nvPr/>
        </p:nvSpPr>
        <p:spPr>
          <a:xfrm>
            <a:off x="4572000" y="2924944"/>
            <a:ext cx="4176464" cy="1008112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smtClean="0"/>
              <a:t> </a:t>
            </a:r>
            <a:r>
              <a:rPr lang="it-IT" dirty="0" err="1" smtClean="0"/>
              <a:t>atsilo.entity</a:t>
            </a:r>
            <a:endParaRPr lang="it-IT" dirty="0" smtClean="0"/>
          </a:p>
          <a:p>
            <a:r>
              <a:rPr lang="it-IT" dirty="0" smtClean="0"/>
              <a:t> </a:t>
            </a:r>
            <a:r>
              <a:rPr lang="it-IT" dirty="0" err="1" smtClean="0"/>
              <a:t>atsilo.storage</a:t>
            </a:r>
            <a:endParaRPr lang="it-IT" dirty="0" smtClean="0"/>
          </a:p>
        </p:txBody>
      </p:sp>
      <p:cxnSp>
        <p:nvCxnSpPr>
          <p:cNvPr id="7" name="Connettore 4 6"/>
          <p:cNvCxnSpPr/>
          <p:nvPr/>
        </p:nvCxnSpPr>
        <p:spPr>
          <a:xfrm flipV="1">
            <a:off x="3131840" y="3717032"/>
            <a:ext cx="1440160" cy="720080"/>
          </a:xfrm>
          <a:prstGeom prst="bentConnector3">
            <a:avLst>
              <a:gd name="adj1" fmla="val 50000"/>
            </a:avLst>
          </a:prstGeom>
          <a:ln w="7620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4 11"/>
          <p:cNvCxnSpPr/>
          <p:nvPr/>
        </p:nvCxnSpPr>
        <p:spPr>
          <a:xfrm flipV="1">
            <a:off x="1691680" y="3140968"/>
            <a:ext cx="2880320" cy="1460407"/>
          </a:xfrm>
          <a:prstGeom prst="bentConnector3">
            <a:avLst>
              <a:gd name="adj1" fmla="val 937"/>
            </a:avLst>
          </a:prstGeom>
          <a:ln w="7620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4926994"/>
      </p:ext>
    </p:extLst>
  </p:cSld>
  <p:clrMapOvr>
    <a:masterClrMapping/>
  </p:clrMapOvr>
  <p:transition spd="slow">
    <p:dissolve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3429277" y="476672"/>
            <a:ext cx="2600392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err="1" smtClean="0">
                <a:latin typeface="+mj-lt"/>
              </a:rPr>
              <a:t>Mapping</a:t>
            </a:r>
            <a:r>
              <a:rPr lang="it-IT" sz="4800" b="1" dirty="0" smtClean="0">
                <a:latin typeface="+mj-lt"/>
              </a:rPr>
              <a:t> </a:t>
            </a:r>
          </a:p>
          <a:p>
            <a:pPr algn="ctr"/>
            <a:endParaRPr lang="it-IT" sz="2800" b="1" dirty="0" smtClean="0">
              <a:latin typeface="+mj-lt"/>
            </a:endParaRPr>
          </a:p>
          <a:p>
            <a:pPr algn="ctr"/>
            <a:endParaRPr lang="it-IT" dirty="0">
              <a:latin typeface="+mj-lt"/>
            </a:endParaRPr>
          </a:p>
        </p:txBody>
      </p:sp>
      <p:pic>
        <p:nvPicPr>
          <p:cNvPr id="5" name="Picture 2" descr="C:\Users\festaG\Desktop\Bamby\Università\IS\PROGETTO @silo\@silo\SDD\Sottosistemi\Divisione SottOSISTEMI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2015555"/>
            <a:ext cx="4102856" cy="3103000"/>
          </a:xfrm>
          <a:prstGeom prst="rect">
            <a:avLst/>
          </a:prstGeom>
          <a:noFill/>
        </p:spPr>
      </p:pic>
      <p:sp>
        <p:nvSpPr>
          <p:cNvPr id="6" name="Content Placeholder 3"/>
          <p:cNvSpPr txBox="1">
            <a:spLocks/>
          </p:cNvSpPr>
          <p:nvPr/>
        </p:nvSpPr>
        <p:spPr>
          <a:xfrm>
            <a:off x="4572000" y="2924944"/>
            <a:ext cx="4176464" cy="1008112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smtClean="0"/>
              <a:t> </a:t>
            </a:r>
            <a:r>
              <a:rPr lang="it-IT" b="1" dirty="0" err="1" smtClean="0"/>
              <a:t>atsilo.entity</a:t>
            </a:r>
            <a:endParaRPr lang="it-IT" b="1" dirty="0" smtClean="0"/>
          </a:p>
          <a:p>
            <a:r>
              <a:rPr lang="it-IT" dirty="0" smtClean="0"/>
              <a:t> </a:t>
            </a:r>
            <a:r>
              <a:rPr lang="it-IT" dirty="0" err="1" smtClean="0"/>
              <a:t>atsilo.storage</a:t>
            </a:r>
            <a:endParaRPr lang="it-IT" dirty="0" smtClean="0"/>
          </a:p>
        </p:txBody>
      </p:sp>
      <p:cxnSp>
        <p:nvCxnSpPr>
          <p:cNvPr id="7" name="Connettore 4 6"/>
          <p:cNvCxnSpPr/>
          <p:nvPr/>
        </p:nvCxnSpPr>
        <p:spPr>
          <a:xfrm flipV="1">
            <a:off x="3131840" y="3717032"/>
            <a:ext cx="1440160" cy="720080"/>
          </a:xfrm>
          <a:prstGeom prst="bentConnector3">
            <a:avLst>
              <a:gd name="adj1" fmla="val 50000"/>
            </a:avLst>
          </a:prstGeom>
          <a:ln w="7620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4 11"/>
          <p:cNvCxnSpPr/>
          <p:nvPr/>
        </p:nvCxnSpPr>
        <p:spPr>
          <a:xfrm flipV="1">
            <a:off x="1691680" y="3140968"/>
            <a:ext cx="2880320" cy="1460407"/>
          </a:xfrm>
          <a:prstGeom prst="bentConnector3">
            <a:avLst>
              <a:gd name="adj1" fmla="val 937"/>
            </a:avLst>
          </a:prstGeom>
          <a:ln w="7620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2062505"/>
      </p:ext>
    </p:extLst>
  </p:cSld>
  <p:clrMapOvr>
    <a:masterClrMapping/>
  </p:clrMapOvr>
  <p:transition spd="slow">
    <p:dissolve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/>
          <p:cNvSpPr txBox="1"/>
          <p:nvPr/>
        </p:nvSpPr>
        <p:spPr>
          <a:xfrm>
            <a:off x="232560" y="620688"/>
            <a:ext cx="8709292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b="1" dirty="0" smtClean="0">
                <a:latin typeface="+mj-lt"/>
              </a:rPr>
              <a:t>Convenzioni usate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4" name="CasellaDiTesto 3"/>
          <p:cNvSpPr txBox="1"/>
          <p:nvPr/>
        </p:nvSpPr>
        <p:spPr>
          <a:xfrm>
            <a:off x="443775" y="1268760"/>
            <a:ext cx="8313859" cy="54630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sz="2300" dirty="0"/>
          </a:p>
          <a:p>
            <a:pPr marL="342900" indent="-342900">
              <a:buFont typeface="Wingdings" pitchFamily="2" charset="2"/>
              <a:buChar char="v"/>
            </a:pPr>
            <a:r>
              <a:rPr lang="it-IT" sz="2400" dirty="0" smtClean="0"/>
              <a:t>I nomi delle tabelle del database iniziano con una lettera maiuscola.</a:t>
            </a:r>
          </a:p>
          <a:p>
            <a:pPr marL="285750" indent="-285750">
              <a:buFont typeface="Arial" pitchFamily="34" charset="0"/>
              <a:buChar char="•"/>
            </a:pPr>
            <a:endParaRPr lang="it-IT" sz="2400" dirty="0" smtClean="0"/>
          </a:p>
          <a:p>
            <a:pPr marL="342900" indent="-342900">
              <a:buFont typeface="Wingdings" pitchFamily="2" charset="2"/>
              <a:buChar char="v"/>
            </a:pPr>
            <a:r>
              <a:rPr lang="it-IT" sz="2400" dirty="0" smtClean="0"/>
              <a:t>I nomi dei campi del database iniziano con una lettera minuscola</a:t>
            </a:r>
          </a:p>
          <a:p>
            <a:pPr marL="285750" indent="-285750">
              <a:buFont typeface="Arial" pitchFamily="34" charset="0"/>
              <a:buChar char="•"/>
            </a:pPr>
            <a:endParaRPr lang="it-IT" sz="2400" dirty="0" smtClean="0"/>
          </a:p>
          <a:p>
            <a:pPr marL="342900" indent="-342900">
              <a:buFont typeface="Wingdings" pitchFamily="2" charset="2"/>
              <a:buChar char="v"/>
            </a:pPr>
            <a:r>
              <a:rPr lang="it-IT" sz="2400" dirty="0" smtClean="0"/>
              <a:t>I nomi composti da due o più parole, devono essere separati da un underscore (es </a:t>
            </a:r>
            <a:r>
              <a:rPr lang="it-IT" sz="2400" dirty="0" err="1" smtClean="0"/>
              <a:t>personale_asilo</a:t>
            </a:r>
            <a:r>
              <a:rPr lang="it-IT" sz="2400" dirty="0" smtClean="0"/>
              <a:t>)</a:t>
            </a:r>
          </a:p>
          <a:p>
            <a:pPr marL="285750" indent="-285750">
              <a:buFont typeface="Arial" pitchFamily="34" charset="0"/>
              <a:buChar char="•"/>
            </a:pPr>
            <a:endParaRPr lang="it-IT" sz="2400" dirty="0"/>
          </a:p>
          <a:p>
            <a:pPr marL="342900" indent="-342900">
              <a:buFont typeface="Wingdings" pitchFamily="2" charset="2"/>
              <a:buChar char="v"/>
            </a:pPr>
            <a:r>
              <a:rPr lang="it-IT" sz="2400" dirty="0" smtClean="0"/>
              <a:t>I nomi degli attributi delle classi che fanno riferimento ai campi composti da più parole devono avere l’iniziale della seconda parola maiuscola (es </a:t>
            </a:r>
            <a:r>
              <a:rPr lang="it-IT" sz="2400" dirty="0" err="1" smtClean="0"/>
              <a:t>personaleAsilo</a:t>
            </a:r>
            <a:r>
              <a:rPr lang="it-IT" sz="2400" dirty="0" smtClean="0"/>
              <a:t>)</a:t>
            </a:r>
          </a:p>
          <a:p>
            <a:endParaRPr lang="it-IT" sz="2000" dirty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3505555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232560" y="571907"/>
            <a:ext cx="8709292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b="1" dirty="0" smtClean="0">
                <a:latin typeface="+mj-lt"/>
              </a:rPr>
              <a:t>Ereditarietà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3" name="CasellaDiTesto 2"/>
          <p:cNvSpPr txBox="1"/>
          <p:nvPr/>
        </p:nvSpPr>
        <p:spPr>
          <a:xfrm>
            <a:off x="323528" y="1778040"/>
            <a:ext cx="842493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it-IT" sz="2400" dirty="0" err="1" smtClean="0"/>
              <a:t>Mapping</a:t>
            </a:r>
            <a:r>
              <a:rPr lang="it-IT" sz="2400" dirty="0" smtClean="0"/>
              <a:t> </a:t>
            </a:r>
            <a:r>
              <a:rPr lang="it-IT" sz="2400" dirty="0"/>
              <a:t>verticale </a:t>
            </a:r>
            <a:r>
              <a:rPr lang="it-IT" sz="2400" dirty="0" smtClean="0"/>
              <a:t>nel modello logico del database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it-IT" sz="2400" dirty="0" smtClean="0"/>
              <a:t>Solo entità specifiche nel DB</a:t>
            </a:r>
            <a:endParaRPr lang="it-IT" sz="2400" dirty="0" smtClean="0"/>
          </a:p>
          <a:p>
            <a:endParaRPr lang="it-IT" sz="2400" dirty="0" smtClean="0"/>
          </a:p>
          <a:p>
            <a:pPr marL="342900" indent="-342900">
              <a:buFont typeface="Wingdings" pitchFamily="2" charset="2"/>
              <a:buChar char="v"/>
            </a:pPr>
            <a:r>
              <a:rPr lang="it-IT" sz="2400" dirty="0" smtClean="0"/>
              <a:t>Programmazione </a:t>
            </a:r>
            <a:r>
              <a:rPr lang="it-IT" sz="2400" dirty="0" smtClean="0"/>
              <a:t>orientata ad </a:t>
            </a:r>
            <a:r>
              <a:rPr lang="it-IT" sz="2400" dirty="0" smtClean="0"/>
              <a:t>oggetti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it-IT" sz="2400" dirty="0" smtClean="0"/>
              <a:t>L’implementazione rispecchia le generalizzazioni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it-IT" sz="2400" dirty="0" smtClean="0"/>
              <a:t>Il </a:t>
            </a:r>
            <a:r>
              <a:rPr lang="it-IT" sz="2400" dirty="0" err="1" smtClean="0"/>
              <a:t>layer</a:t>
            </a:r>
            <a:r>
              <a:rPr lang="it-IT" sz="2400" dirty="0" smtClean="0"/>
              <a:t> di </a:t>
            </a:r>
            <a:r>
              <a:rPr lang="it-IT" sz="2400" dirty="0" err="1" smtClean="0"/>
              <a:t>storage</a:t>
            </a:r>
            <a:r>
              <a:rPr lang="it-IT" sz="2400" dirty="0" smtClean="0"/>
              <a:t> seleziona dinamicamente la sottoclasse giusta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endParaRPr lang="it-IT" sz="2400" dirty="0"/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it-IT" sz="2400" dirty="0" smtClean="0"/>
              <a:t>Esempio più lampante: Utente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endParaRPr lang="it-IT" sz="2400" dirty="0" smtClean="0"/>
          </a:p>
        </p:txBody>
      </p:sp>
    </p:spTree>
    <p:extLst>
      <p:ext uri="{BB962C8B-B14F-4D97-AF65-F5344CB8AC3E}">
        <p14:creationId xmlns:p14="http://schemas.microsoft.com/office/powerpoint/2010/main" val="108030324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91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07215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2" y="188640"/>
            <a:ext cx="9143999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b="1" dirty="0" smtClean="0">
                <a:latin typeface="+mj-lt"/>
              </a:rPr>
              <a:t>Mappare associazioni in collezioni e </a:t>
            </a:r>
            <a:r>
              <a:rPr lang="it-IT" sz="3200" b="1" dirty="0" smtClean="0">
                <a:latin typeface="+mj-lt"/>
              </a:rPr>
              <a:t>riferimenti</a:t>
            </a:r>
            <a:endParaRPr lang="it-IT" sz="3200" b="1" dirty="0" smtClean="0">
              <a:latin typeface="+mj-lt"/>
            </a:endParaRP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4" name="CasellaDiTesto 3"/>
          <p:cNvSpPr txBox="1"/>
          <p:nvPr/>
        </p:nvSpPr>
        <p:spPr>
          <a:xfrm>
            <a:off x="467544" y="1814621"/>
            <a:ext cx="8208912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it-IT" sz="2200" dirty="0" smtClean="0"/>
              <a:t>Associazioni 1-1: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it-IT" sz="2200" dirty="0" smtClean="0"/>
              <a:t>Riferimento ad </a:t>
            </a:r>
            <a:r>
              <a:rPr lang="it-IT" sz="2200" u="sng" dirty="0" smtClean="0"/>
              <a:t>oggetto</a:t>
            </a:r>
            <a:r>
              <a:rPr lang="it-IT" sz="2200" dirty="0" smtClean="0"/>
              <a:t> unidirezionale</a:t>
            </a:r>
          </a:p>
          <a:p>
            <a:pPr marL="342900" indent="-342900">
              <a:buFont typeface="Wingdings" pitchFamily="2" charset="2"/>
              <a:buChar char="v"/>
            </a:pPr>
            <a:endParaRPr lang="it-IT" sz="2200" dirty="0"/>
          </a:p>
          <a:p>
            <a:pPr marL="342900" indent="-342900">
              <a:buFont typeface="Wingdings" pitchFamily="2" charset="2"/>
              <a:buChar char="v"/>
            </a:pPr>
            <a:r>
              <a:rPr lang="it-IT" sz="2200" dirty="0" smtClean="0"/>
              <a:t>Associazioni 1-n: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it-IT" sz="2200" dirty="0" smtClean="0"/>
              <a:t>Riferimento ad </a:t>
            </a:r>
            <a:r>
              <a:rPr lang="it-IT" sz="2200" u="sng" dirty="0" smtClean="0"/>
              <a:t>oggetto</a:t>
            </a:r>
            <a:r>
              <a:rPr lang="it-IT" sz="2200" dirty="0" smtClean="0"/>
              <a:t> dal lato </a:t>
            </a:r>
            <a:r>
              <a:rPr lang="it-IT" sz="2200" i="1" dirty="0" smtClean="0"/>
              <a:t>1</a:t>
            </a:r>
            <a:r>
              <a:rPr lang="it-IT" sz="2200" dirty="0" smtClean="0"/>
              <a:t> (come in 1:1)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it-IT" sz="2200" dirty="0" smtClean="0"/>
              <a:t>Nessun riferimento diretto dal lato </a:t>
            </a:r>
            <a:r>
              <a:rPr lang="it-IT" sz="2200" i="1" dirty="0" smtClean="0"/>
              <a:t>n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it-IT" sz="2200" i="1" dirty="0" smtClean="0"/>
              <a:t>Necessario invocare lo </a:t>
            </a:r>
            <a:r>
              <a:rPr lang="it-IT" sz="2200" i="1" dirty="0" err="1" smtClean="0"/>
              <a:t>storage</a:t>
            </a:r>
            <a:endParaRPr lang="it-IT" sz="2200" i="1" dirty="0" smtClean="0"/>
          </a:p>
          <a:p>
            <a:pPr marL="342900" indent="-342900">
              <a:buFont typeface="Wingdings" pitchFamily="2" charset="2"/>
              <a:buChar char="v"/>
            </a:pPr>
            <a:endParaRPr lang="it-IT" sz="2200" dirty="0"/>
          </a:p>
          <a:p>
            <a:pPr marL="342900" indent="-342900">
              <a:buFont typeface="Wingdings" pitchFamily="2" charset="2"/>
              <a:buChar char="v"/>
            </a:pPr>
            <a:r>
              <a:rPr lang="it-IT" sz="2200" dirty="0" smtClean="0"/>
              <a:t>Associazioni n-n: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it-IT" sz="2200" dirty="0" smtClean="0"/>
              <a:t>Classe </a:t>
            </a:r>
            <a:r>
              <a:rPr lang="it-IT" sz="2200" dirty="0" err="1" smtClean="0"/>
              <a:t>entity</a:t>
            </a:r>
            <a:r>
              <a:rPr lang="it-IT" sz="2200" dirty="0" smtClean="0"/>
              <a:t> «fantoccio» per la tabella di smistamento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it-IT" sz="2200" dirty="0" smtClean="0"/>
              <a:t>Attributi </a:t>
            </a:r>
            <a:r>
              <a:rPr lang="it-IT" sz="2200" i="1" dirty="0" smtClean="0"/>
              <a:t>List</a:t>
            </a:r>
            <a:r>
              <a:rPr lang="it-IT" sz="2200" dirty="0" smtClean="0"/>
              <a:t> nelle classi </a:t>
            </a:r>
            <a:r>
              <a:rPr lang="it-IT" sz="2200" dirty="0" err="1" smtClean="0"/>
              <a:t>entity</a:t>
            </a:r>
            <a:r>
              <a:rPr lang="it-IT" sz="2200" dirty="0" smtClean="0"/>
              <a:t> coinvolte</a:t>
            </a:r>
            <a:endParaRPr lang="it-IT" sz="2200" dirty="0"/>
          </a:p>
          <a:p>
            <a:pPr marL="342900" indent="-342900">
              <a:buFont typeface="Wingdings" pitchFamily="2" charset="2"/>
              <a:buChar char="v"/>
            </a:pPr>
            <a:endParaRPr lang="it-IT" sz="1600" dirty="0" smtClean="0"/>
          </a:p>
        </p:txBody>
      </p:sp>
    </p:spTree>
    <p:extLst>
      <p:ext uri="{BB962C8B-B14F-4D97-AF65-F5344CB8AC3E}">
        <p14:creationId xmlns:p14="http://schemas.microsoft.com/office/powerpoint/2010/main" val="247930410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2" y="188640"/>
            <a:ext cx="9143999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b="1" dirty="0" smtClean="0">
                <a:latin typeface="+mj-lt"/>
              </a:rPr>
              <a:t>Mappare associazioni in collezioni e riferimenti(1)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4" name="CasellaDiTesto 3"/>
          <p:cNvSpPr txBox="1"/>
          <p:nvPr/>
        </p:nvSpPr>
        <p:spPr>
          <a:xfrm>
            <a:off x="467544" y="1196752"/>
            <a:ext cx="820891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it-IT" sz="2200" dirty="0" smtClean="0"/>
              <a:t>Per poter mappare classi che hanno associazioni uno-a-uno unidirezionali abbiamo inserito il riferimento nella classe che fa uso delle funzionalità dell’altra classe. </a:t>
            </a:r>
            <a:endParaRPr lang="it-IT" sz="1600" dirty="0" smtClean="0"/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304748"/>
            <a:ext cx="9144000" cy="4469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12157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217355" y="137537"/>
            <a:ext cx="870929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b="1" dirty="0" smtClean="0">
                <a:latin typeface="+mj-lt"/>
              </a:rPr>
              <a:t>Mappare associazioni in collezioni e riferimenti(2)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3" name="CasellaDiTesto 2"/>
          <p:cNvSpPr txBox="1"/>
          <p:nvPr/>
        </p:nvSpPr>
        <p:spPr>
          <a:xfrm>
            <a:off x="575557" y="1127647"/>
            <a:ext cx="799288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it-IT" sz="2200" dirty="0"/>
              <a:t>Per poter mappare delle classi che hanno associazioni del tipo </a:t>
            </a:r>
            <a:r>
              <a:rPr lang="it-IT" sz="2200" dirty="0" smtClean="0"/>
              <a:t>uno-a-molti abbiamo inserito nella classe del lato a uno una variabile che fa riferimento alla classe del lato a molti. </a:t>
            </a:r>
            <a:endParaRPr lang="it-IT" sz="1600" dirty="0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230418"/>
            <a:ext cx="9144000" cy="4627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03730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8520" y="0"/>
            <a:ext cx="54006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739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167903" y="137537"/>
            <a:ext cx="870929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b="1" dirty="0" smtClean="0">
                <a:latin typeface="+mj-lt"/>
              </a:rPr>
              <a:t>Mappare associazioni in collezioni e riferimenti(3)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3" name="CasellaDiTesto 2"/>
          <p:cNvSpPr txBox="1"/>
          <p:nvPr/>
        </p:nvSpPr>
        <p:spPr>
          <a:xfrm>
            <a:off x="611560" y="1122422"/>
            <a:ext cx="799288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it-IT" sz="2200" dirty="0"/>
              <a:t>Per poter mappare delle classi che hanno associazioni del tipo molti-a-molti abbiamo creato nuove classi che contengono i riferimenti delle classi coinvolte nella relazione</a:t>
            </a:r>
            <a:r>
              <a:rPr lang="it-IT" sz="2200" dirty="0" smtClean="0"/>
              <a:t>. </a:t>
            </a:r>
            <a:endParaRPr lang="it-IT" sz="1600" dirty="0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054" y="2230418"/>
            <a:ext cx="8698873" cy="4627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77186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3429277" y="476672"/>
            <a:ext cx="2600392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err="1" smtClean="0">
                <a:latin typeface="+mj-lt"/>
              </a:rPr>
              <a:t>Mapping</a:t>
            </a:r>
            <a:r>
              <a:rPr lang="it-IT" sz="4800" b="1" dirty="0" smtClean="0">
                <a:latin typeface="+mj-lt"/>
              </a:rPr>
              <a:t> </a:t>
            </a:r>
          </a:p>
          <a:p>
            <a:pPr algn="ctr"/>
            <a:endParaRPr lang="it-IT" sz="2800" b="1" dirty="0" smtClean="0">
              <a:latin typeface="+mj-lt"/>
            </a:endParaRPr>
          </a:p>
          <a:p>
            <a:pPr algn="ctr"/>
            <a:endParaRPr lang="it-IT" dirty="0">
              <a:latin typeface="+mj-lt"/>
            </a:endParaRPr>
          </a:p>
        </p:txBody>
      </p:sp>
      <p:pic>
        <p:nvPicPr>
          <p:cNvPr id="5" name="Picture 2" descr="C:\Users\festaG\Desktop\Bamby\Università\IS\PROGETTO @silo\@silo\SDD\Sottosistemi\Divisione SottOSISTEMI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2015555"/>
            <a:ext cx="4102856" cy="3103000"/>
          </a:xfrm>
          <a:prstGeom prst="rect">
            <a:avLst/>
          </a:prstGeom>
          <a:noFill/>
        </p:spPr>
      </p:pic>
      <p:sp>
        <p:nvSpPr>
          <p:cNvPr id="6" name="Content Placeholder 3"/>
          <p:cNvSpPr txBox="1">
            <a:spLocks/>
          </p:cNvSpPr>
          <p:nvPr/>
        </p:nvSpPr>
        <p:spPr>
          <a:xfrm>
            <a:off x="4572000" y="2924944"/>
            <a:ext cx="4176464" cy="1008112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smtClean="0"/>
              <a:t> </a:t>
            </a:r>
            <a:r>
              <a:rPr lang="it-IT" dirty="0" err="1" smtClean="0"/>
              <a:t>atsilo.entity</a:t>
            </a:r>
            <a:endParaRPr lang="it-IT" dirty="0" smtClean="0"/>
          </a:p>
          <a:p>
            <a:r>
              <a:rPr lang="it-IT" b="1" dirty="0" smtClean="0"/>
              <a:t> </a:t>
            </a:r>
            <a:r>
              <a:rPr lang="it-IT" b="1" dirty="0" err="1" smtClean="0"/>
              <a:t>atsilo.storage</a:t>
            </a:r>
            <a:endParaRPr lang="it-IT" b="1" dirty="0" smtClean="0"/>
          </a:p>
        </p:txBody>
      </p:sp>
      <p:cxnSp>
        <p:nvCxnSpPr>
          <p:cNvPr id="7" name="Connettore 4 6"/>
          <p:cNvCxnSpPr/>
          <p:nvPr/>
        </p:nvCxnSpPr>
        <p:spPr>
          <a:xfrm flipV="1">
            <a:off x="3131840" y="3717032"/>
            <a:ext cx="1440160" cy="720080"/>
          </a:xfrm>
          <a:prstGeom prst="bentConnector3">
            <a:avLst>
              <a:gd name="adj1" fmla="val 50000"/>
            </a:avLst>
          </a:prstGeom>
          <a:ln w="7620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4 11"/>
          <p:cNvCxnSpPr/>
          <p:nvPr/>
        </p:nvCxnSpPr>
        <p:spPr>
          <a:xfrm flipV="1">
            <a:off x="1691680" y="3140968"/>
            <a:ext cx="2880320" cy="1460407"/>
          </a:xfrm>
          <a:prstGeom prst="bentConnector3">
            <a:avLst>
              <a:gd name="adj1" fmla="val 937"/>
            </a:avLst>
          </a:prstGeom>
          <a:ln w="7620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7274275"/>
      </p:ext>
    </p:extLst>
  </p:cSld>
  <p:clrMapOvr>
    <a:masterClrMapping/>
  </p:clrMapOvr>
  <p:transition spd="slow">
    <p:dissolve/>
  </p:transition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2" y="188640"/>
            <a:ext cx="914399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b="1" dirty="0" smtClean="0">
                <a:latin typeface="+mj-lt"/>
              </a:rPr>
              <a:t>Storage Manager</a:t>
            </a:r>
            <a:endParaRPr lang="it-IT" sz="3200" b="1" dirty="0" smtClean="0">
              <a:latin typeface="+mj-lt"/>
            </a:endParaRP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4" name="CasellaDiTesto 3"/>
          <p:cNvSpPr txBox="1"/>
          <p:nvPr/>
        </p:nvSpPr>
        <p:spPr>
          <a:xfrm>
            <a:off x="467544" y="1412776"/>
            <a:ext cx="8208912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it-IT" sz="2600" dirty="0" smtClean="0"/>
              <a:t>Sottoclassi di </a:t>
            </a:r>
            <a:r>
              <a:rPr lang="it-IT" sz="2600" dirty="0" err="1" smtClean="0"/>
              <a:t>DBBeans</a:t>
            </a:r>
            <a:endParaRPr lang="it-IT" sz="2600" dirty="0" smtClean="0"/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it-IT" sz="2600" dirty="0" smtClean="0"/>
              <a:t>Una per ogni tabella del database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endParaRPr lang="it-IT" sz="2600" dirty="0"/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it-IT" sz="2600" dirty="0" smtClean="0"/>
              <a:t>Aggiungono metodi specifici di ricerca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it-IT" sz="2600" dirty="0" smtClean="0"/>
              <a:t>Utili per attraversare associazioni n</a:t>
            </a:r>
            <a:r>
              <a:rPr lang="it-IT" sz="2600" dirty="0" smtClean="0">
                <a:latin typeface="Calibri Light" panose="020F0302020204030204" pitchFamily="34" charset="0"/>
              </a:rPr>
              <a:t>→</a:t>
            </a:r>
            <a:r>
              <a:rPr lang="it-IT" sz="2600" dirty="0" smtClean="0"/>
              <a:t>1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endParaRPr lang="it-IT" sz="2600" dirty="0" smtClean="0"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it-IT" sz="2600" dirty="0" smtClean="0">
                <a:cs typeface="Times New Roman" panose="02020603050405020304" pitchFamily="18" charset="0"/>
              </a:rPr>
              <a:t>Caricati solo i dati presenti nella tabella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it-IT" sz="2600" dirty="0" smtClean="0">
                <a:cs typeface="Times New Roman" panose="02020603050405020304" pitchFamily="18" charset="0"/>
              </a:rPr>
              <a:t>Nessuna lettura di dati non necessari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it-IT" sz="2600" dirty="0" smtClean="0">
                <a:cs typeface="Times New Roman" panose="02020603050405020304" pitchFamily="18" charset="0"/>
              </a:rPr>
              <a:t>Creazione di </a:t>
            </a:r>
            <a:r>
              <a:rPr lang="it-IT" sz="2600" dirty="0" err="1" smtClean="0">
                <a:cs typeface="Times New Roman" panose="02020603050405020304" pitchFamily="18" charset="0"/>
              </a:rPr>
              <a:t>entity</a:t>
            </a:r>
            <a:r>
              <a:rPr lang="it-IT" sz="2600" dirty="0" smtClean="0">
                <a:cs typeface="Times New Roman" panose="02020603050405020304" pitchFamily="18" charset="0"/>
              </a:rPr>
              <a:t> con campi </a:t>
            </a:r>
            <a:r>
              <a:rPr lang="it-IT" sz="2600" dirty="0" err="1" smtClean="0">
                <a:cs typeface="Times New Roman" panose="02020603050405020304" pitchFamily="18" charset="0"/>
              </a:rPr>
              <a:t>null</a:t>
            </a:r>
            <a:endParaRPr lang="it-IT" sz="2600" dirty="0" smtClean="0">
              <a:cs typeface="Times New Roman" panose="02020603050405020304" pitchFamily="18" charset="0"/>
            </a:endParaRP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it-IT" sz="2600" dirty="0" smtClean="0">
                <a:cs typeface="Times New Roman" panose="02020603050405020304" pitchFamily="18" charset="0"/>
              </a:rPr>
              <a:t>Bisogna chiamare altri manager per attraversare le relazioni</a:t>
            </a:r>
          </a:p>
        </p:txBody>
      </p:sp>
    </p:spTree>
    <p:extLst>
      <p:ext uri="{BB962C8B-B14F-4D97-AF65-F5344CB8AC3E}">
        <p14:creationId xmlns:p14="http://schemas.microsoft.com/office/powerpoint/2010/main" val="65575781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2" y="188640"/>
            <a:ext cx="9143999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b="1" dirty="0" smtClean="0">
                <a:latin typeface="+mj-lt"/>
              </a:rPr>
              <a:t>Storage Manager</a:t>
            </a:r>
          </a:p>
          <a:p>
            <a:pPr algn="ctr"/>
            <a:r>
              <a:rPr lang="it-IT" sz="2700" b="1" dirty="0" smtClean="0">
                <a:latin typeface="+mj-lt"/>
              </a:rPr>
              <a:t>Contratti</a:t>
            </a:r>
            <a:endParaRPr lang="it-IT" sz="2700" b="1" dirty="0" smtClean="0">
              <a:latin typeface="+mj-lt"/>
            </a:endParaRP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4" name="CasellaDiTesto 3"/>
          <p:cNvSpPr txBox="1"/>
          <p:nvPr/>
        </p:nvSpPr>
        <p:spPr>
          <a:xfrm>
            <a:off x="395537" y="1465913"/>
            <a:ext cx="835292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/**</a:t>
            </a:r>
          </a:p>
          <a:p>
            <a:r>
              <a:rPr lang="it-IT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* ricerca le domande di iscrizione  di un </a:t>
            </a:r>
            <a:r>
              <a:rPr lang="it-IT" dirty="0" smtClean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genitore</a:t>
            </a:r>
          </a:p>
          <a:p>
            <a:r>
              <a:rPr lang="it-IT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it-IT" dirty="0" smtClean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* @</a:t>
            </a:r>
            <a:r>
              <a:rPr lang="it-IT" dirty="0" err="1" smtClean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pre</a:t>
            </a:r>
            <a:r>
              <a:rPr lang="it-IT" dirty="0" smtClean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it-IT" dirty="0" err="1" smtClean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codiceFiscaleG</a:t>
            </a:r>
            <a:r>
              <a:rPr lang="it-IT" dirty="0" smtClean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!= </a:t>
            </a:r>
            <a:r>
              <a:rPr lang="it-IT" dirty="0" err="1" smtClean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null</a:t>
            </a:r>
            <a:endParaRPr lang="it-IT" dirty="0" smtClean="0">
              <a:latin typeface="DejaVu Sans Mono" panose="020B0609030804020204" pitchFamily="49" charset="0"/>
              <a:ea typeface="DejaVu Sans Mono" panose="020B0609030804020204" pitchFamily="49" charset="0"/>
              <a:cs typeface="DejaVu Sans Mono" panose="020B0609030804020204" pitchFamily="49" charset="0"/>
            </a:endParaRPr>
          </a:p>
          <a:p>
            <a:r>
              <a:rPr lang="it-IT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it-IT" dirty="0" smtClean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* @</a:t>
            </a:r>
            <a:r>
              <a:rPr lang="it-IT" dirty="0" err="1" smtClean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pre</a:t>
            </a:r>
            <a:r>
              <a:rPr lang="it-IT" dirty="0" smtClean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it-IT" dirty="0" err="1" smtClean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codiceFiscaleG.isCorrect</a:t>
            </a:r>
            <a:r>
              <a:rPr lang="it-IT" dirty="0" smtClean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()</a:t>
            </a:r>
          </a:p>
          <a:p>
            <a:r>
              <a:rPr lang="it-IT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it-IT" dirty="0" smtClean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* @post </a:t>
            </a:r>
            <a:r>
              <a:rPr lang="it-IT" dirty="0" err="1" smtClean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return</a:t>
            </a:r>
            <a:r>
              <a:rPr lang="it-IT" dirty="0" smtClean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!= </a:t>
            </a:r>
            <a:r>
              <a:rPr lang="it-IT" dirty="0" err="1" smtClean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null</a:t>
            </a:r>
            <a:endParaRPr lang="it-IT" dirty="0" smtClean="0">
              <a:latin typeface="DejaVu Sans Mono" panose="020B0609030804020204" pitchFamily="49" charset="0"/>
              <a:ea typeface="DejaVu Sans Mono" panose="020B0609030804020204" pitchFamily="49" charset="0"/>
              <a:cs typeface="DejaVu Sans Mono" panose="020B0609030804020204" pitchFamily="49" charset="0"/>
            </a:endParaRPr>
          </a:p>
          <a:p>
            <a:r>
              <a:rPr lang="it-IT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it-IT" dirty="0" smtClean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* @post </a:t>
            </a:r>
            <a:r>
              <a:rPr lang="it-IT" dirty="0" err="1" smtClean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return.forAll</a:t>
            </a:r>
            <a:r>
              <a:rPr lang="it-IT" dirty="0" smtClean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(d : d.genitore.cf == </a:t>
            </a:r>
            <a:r>
              <a:rPr lang="it-IT" dirty="0" err="1" smtClean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codiceFiscaleG</a:t>
            </a:r>
            <a:r>
              <a:rPr lang="it-IT" dirty="0" smtClean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)</a:t>
            </a:r>
          </a:p>
          <a:p>
            <a:r>
              <a:rPr lang="it-IT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it-IT" dirty="0" smtClean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* @post </a:t>
            </a:r>
            <a:r>
              <a:rPr lang="it-IT" dirty="0" err="1" smtClean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return.forAll</a:t>
            </a:r>
            <a:r>
              <a:rPr lang="it-IT" dirty="0" smtClean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(d : </a:t>
            </a:r>
            <a:r>
              <a:rPr lang="it-IT" dirty="0" err="1" smtClean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d.getBambino</a:t>
            </a:r>
            <a:r>
              <a:rPr lang="it-IT" dirty="0" smtClean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() != </a:t>
            </a:r>
            <a:r>
              <a:rPr lang="it-IT" dirty="0" err="1" smtClean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null</a:t>
            </a:r>
            <a:r>
              <a:rPr lang="it-IT" dirty="0" smtClean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)</a:t>
            </a:r>
          </a:p>
          <a:p>
            <a:r>
              <a:rPr lang="it-IT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* @post </a:t>
            </a:r>
            <a:r>
              <a:rPr lang="it-IT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return.forAll</a:t>
            </a:r>
            <a:r>
              <a:rPr lang="it-IT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(d : </a:t>
            </a:r>
            <a:r>
              <a:rPr lang="it-IT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d.getBambino</a:t>
            </a:r>
            <a:r>
              <a:rPr lang="it-IT" dirty="0" smtClean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().</a:t>
            </a:r>
            <a:r>
              <a:rPr lang="it-IT" dirty="0" err="1" smtClean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getCF</a:t>
            </a:r>
            <a:r>
              <a:rPr lang="it-IT" dirty="0" smtClean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() </a:t>
            </a:r>
            <a:r>
              <a:rPr lang="it-IT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!= </a:t>
            </a:r>
            <a:r>
              <a:rPr lang="it-IT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null</a:t>
            </a:r>
            <a:r>
              <a:rPr lang="it-IT" dirty="0" smtClean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)</a:t>
            </a:r>
          </a:p>
          <a:p>
            <a:r>
              <a:rPr lang="it-IT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* @post </a:t>
            </a:r>
            <a:r>
              <a:rPr lang="it-IT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return.forAll</a:t>
            </a:r>
            <a:r>
              <a:rPr lang="it-IT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(d : </a:t>
            </a:r>
            <a:r>
              <a:rPr lang="it-IT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d.getBambino</a:t>
            </a:r>
            <a:r>
              <a:rPr lang="it-IT" dirty="0" smtClean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().</a:t>
            </a:r>
            <a:r>
              <a:rPr lang="it-IT" dirty="0" err="1" smtClean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getNome</a:t>
            </a:r>
            <a:r>
              <a:rPr lang="it-IT" dirty="0" smtClean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() == </a:t>
            </a:r>
            <a:r>
              <a:rPr lang="it-IT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null</a:t>
            </a:r>
            <a:r>
              <a:rPr lang="it-IT" dirty="0" smtClean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)</a:t>
            </a:r>
          </a:p>
          <a:p>
            <a:r>
              <a:rPr lang="it-IT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it-IT" dirty="0" smtClean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* . . .</a:t>
            </a:r>
          </a:p>
          <a:p>
            <a:r>
              <a:rPr lang="it-IT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it-IT" dirty="0" smtClean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*/</a:t>
            </a:r>
          </a:p>
          <a:p>
            <a:r>
              <a:rPr lang="it-IT" dirty="0" smtClean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public </a:t>
            </a:r>
            <a:r>
              <a:rPr lang="it-IT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List&lt;</a:t>
            </a:r>
            <a:r>
              <a:rPr lang="it-IT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DomandaIscrizione</a:t>
            </a:r>
            <a:r>
              <a:rPr lang="it-IT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&gt; </a:t>
            </a:r>
            <a:r>
              <a:rPr lang="it-IT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ricercaDomandaDaGenitore</a:t>
            </a:r>
            <a:r>
              <a:rPr lang="it-IT" dirty="0" smtClean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(</a:t>
            </a:r>
          </a:p>
          <a:p>
            <a:r>
              <a:rPr lang="it-IT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it-IT" dirty="0" smtClean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     </a:t>
            </a:r>
            <a:r>
              <a:rPr lang="it-IT" dirty="0" err="1" smtClean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String</a:t>
            </a:r>
            <a:r>
              <a:rPr lang="it-IT" dirty="0" smtClean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it-IT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codiceFiscaleG</a:t>
            </a:r>
            <a:r>
              <a:rPr lang="it-IT" dirty="0" smtClean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) </a:t>
            </a:r>
            <a:r>
              <a:rPr lang="it-IT" dirty="0" err="1" smtClean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throws</a:t>
            </a:r>
            <a:r>
              <a:rPr lang="it-IT" dirty="0" smtClean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it-IT" dirty="0" err="1" smtClean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SQLException</a:t>
            </a:r>
            <a:r>
              <a:rPr lang="it-IT" dirty="0" smtClean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{</a:t>
            </a:r>
          </a:p>
          <a:p>
            <a:r>
              <a:rPr lang="it-IT" dirty="0" smtClean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. . .</a:t>
            </a:r>
          </a:p>
          <a:p>
            <a:r>
              <a:rPr lang="it-IT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}</a:t>
            </a:r>
            <a:endParaRPr lang="it-IT" dirty="0" smtClean="0">
              <a:latin typeface="DejaVu Sans Mono" panose="020B0609030804020204" pitchFamily="49" charset="0"/>
              <a:ea typeface="DejaVu Sans Mono" panose="020B0609030804020204" pitchFamily="49" charset="0"/>
              <a:cs typeface="DejaVu Sans Mon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711804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232560" y="476672"/>
            <a:ext cx="870929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b="1" dirty="0" smtClean="0">
                <a:latin typeface="+mj-lt"/>
              </a:rPr>
              <a:t>Problematiche </a:t>
            </a:r>
          </a:p>
          <a:p>
            <a:pPr algn="ctr"/>
            <a:endParaRPr lang="it-IT" dirty="0">
              <a:latin typeface="+mj-lt"/>
            </a:endParaRPr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1865" y="4077072"/>
            <a:ext cx="5430682" cy="2524839"/>
          </a:xfrm>
          <a:prstGeom prst="rect">
            <a:avLst/>
          </a:prstGeom>
        </p:spPr>
      </p:pic>
      <p:sp>
        <p:nvSpPr>
          <p:cNvPr id="11" name="CasellaDiTesto 10"/>
          <p:cNvSpPr txBox="1"/>
          <p:nvPr/>
        </p:nvSpPr>
        <p:spPr>
          <a:xfrm>
            <a:off x="-1498376" y="1281295"/>
            <a:ext cx="6430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3" name="CasellaDiTesto 2"/>
          <p:cNvSpPr txBox="1"/>
          <p:nvPr/>
        </p:nvSpPr>
        <p:spPr>
          <a:xfrm>
            <a:off x="232560" y="1338446"/>
            <a:ext cx="8709292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it-IT" sz="2300" dirty="0" smtClean="0"/>
              <a:t>Implementazione soggetta alle modifiche apportate al database</a:t>
            </a:r>
          </a:p>
          <a:p>
            <a:endParaRPr lang="it-IT" sz="2300" dirty="0" smtClean="0"/>
          </a:p>
          <a:p>
            <a:pPr marL="342900" indent="-342900">
              <a:buFont typeface="Wingdings" pitchFamily="2" charset="2"/>
              <a:buChar char="v"/>
            </a:pPr>
            <a:r>
              <a:rPr lang="it-IT" sz="2300" dirty="0" smtClean="0"/>
              <a:t>Modifiche ai tipi dei dati (es. numero civico da </a:t>
            </a:r>
            <a:r>
              <a:rPr lang="it-IT" sz="2300" dirty="0" err="1" smtClean="0"/>
              <a:t>int</a:t>
            </a:r>
            <a:r>
              <a:rPr lang="it-IT" sz="2300" dirty="0" smtClean="0"/>
              <a:t> a </a:t>
            </a:r>
            <a:r>
              <a:rPr lang="it-IT" sz="2300" dirty="0" err="1" smtClean="0"/>
              <a:t>String</a:t>
            </a:r>
            <a:r>
              <a:rPr lang="it-IT" sz="2300" dirty="0" smtClean="0"/>
              <a:t>)</a:t>
            </a:r>
          </a:p>
          <a:p>
            <a:pPr marL="342900" indent="-342900">
              <a:buFont typeface="Wingdings" pitchFamily="2" charset="2"/>
              <a:buChar char="v"/>
            </a:pPr>
            <a:r>
              <a:rPr lang="it-IT" sz="2300" dirty="0" smtClean="0"/>
              <a:t>Sbavature commesse in fase di </a:t>
            </a:r>
            <a:r>
              <a:rPr lang="it-IT" sz="2300" dirty="0" err="1" smtClean="0"/>
              <a:t>mapping</a:t>
            </a:r>
            <a:r>
              <a:rPr lang="it-IT" sz="2300" dirty="0" smtClean="0"/>
              <a:t> (modifiche di associazioni)</a:t>
            </a:r>
          </a:p>
          <a:p>
            <a:pPr marL="342900" indent="-342900">
              <a:buFont typeface="Wingdings" pitchFamily="2" charset="2"/>
              <a:buChar char="v"/>
            </a:pPr>
            <a:r>
              <a:rPr lang="it-IT" sz="2300" dirty="0" smtClean="0"/>
              <a:t>Errori di nomenclatura (Convenzioni citate)</a:t>
            </a:r>
          </a:p>
          <a:p>
            <a:pPr marL="342900" indent="-342900">
              <a:buFont typeface="Wingdings" pitchFamily="2" charset="2"/>
              <a:buChar char="v"/>
            </a:pPr>
            <a:r>
              <a:rPr lang="it-IT" sz="2300" dirty="0" smtClean="0"/>
              <a:t>Campi mancanti (es. Genitore)</a:t>
            </a:r>
            <a:endParaRPr lang="it-IT" sz="2300" dirty="0"/>
          </a:p>
        </p:txBody>
      </p:sp>
    </p:spTree>
    <p:extLst>
      <p:ext uri="{BB962C8B-B14F-4D97-AF65-F5344CB8AC3E}">
        <p14:creationId xmlns:p14="http://schemas.microsoft.com/office/powerpoint/2010/main" val="325952729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232560" y="476672"/>
            <a:ext cx="870929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b="1" dirty="0" smtClean="0">
                <a:latin typeface="+mj-lt"/>
              </a:rPr>
              <a:t>Aspetti positivi 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3" name="CasellaDiTesto 2"/>
          <p:cNvSpPr txBox="1"/>
          <p:nvPr/>
        </p:nvSpPr>
        <p:spPr>
          <a:xfrm>
            <a:off x="395536" y="1412776"/>
            <a:ext cx="8064896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it-IT" sz="2600" dirty="0" smtClean="0"/>
              <a:t>Implementate le funzionalità ad alta priorità nonostante i problemi incontrati.</a:t>
            </a:r>
          </a:p>
          <a:p>
            <a:pPr marL="342900" indent="-342900">
              <a:buFont typeface="Arial" pitchFamily="34" charset="0"/>
              <a:buChar char="•"/>
            </a:pPr>
            <a:endParaRPr lang="it-IT" sz="2600" dirty="0" smtClean="0"/>
          </a:p>
          <a:p>
            <a:pPr marL="342900" indent="-342900">
              <a:buFont typeface="Wingdings" pitchFamily="2" charset="2"/>
              <a:buChar char="v"/>
            </a:pPr>
            <a:r>
              <a:rPr lang="it-IT" sz="2600" dirty="0" smtClean="0"/>
              <a:t>Ottenuta una buona manutenibilità grazie alla specializzazione delle classi.</a:t>
            </a:r>
          </a:p>
          <a:p>
            <a:pPr marL="342900" indent="-342900">
              <a:buFont typeface="Arial" pitchFamily="34" charset="0"/>
              <a:buChar char="•"/>
            </a:pPr>
            <a:endParaRPr lang="it-IT" sz="2400" dirty="0" smtClean="0"/>
          </a:p>
          <a:p>
            <a:pPr marL="342900" indent="-342900">
              <a:buFont typeface="Arial" pitchFamily="34" charset="0"/>
              <a:buChar char="•"/>
            </a:pPr>
            <a:endParaRPr lang="it-IT" sz="2400" dirty="0" smtClean="0"/>
          </a:p>
          <a:p>
            <a:pPr marL="342900" indent="-342900">
              <a:buFont typeface="Arial" pitchFamily="34" charset="0"/>
              <a:buChar char="•"/>
            </a:pPr>
            <a:endParaRPr lang="it-IT" sz="2400" dirty="0" smtClean="0"/>
          </a:p>
          <a:p>
            <a:endParaRPr lang="it-IT" sz="2000" dirty="0" smtClean="0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8771" y="3513759"/>
            <a:ext cx="4681661" cy="3302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99103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ttp://asilo.milano.it/images/asilo-nido-.3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31640" y="2420888"/>
            <a:ext cx="4120794" cy="3704481"/>
          </a:xfrm>
          <a:prstGeom prst="rect">
            <a:avLst/>
          </a:prstGeom>
          <a:noFill/>
        </p:spPr>
      </p:pic>
      <p:sp>
        <p:nvSpPr>
          <p:cNvPr id="2" name="CasellaDiTesto 1"/>
          <p:cNvSpPr txBox="1"/>
          <p:nvPr/>
        </p:nvSpPr>
        <p:spPr>
          <a:xfrm>
            <a:off x="500034" y="664820"/>
            <a:ext cx="814230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b="1" dirty="0" smtClean="0"/>
              <a:t>Gestione Eventi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6" name="Rettangolo 5"/>
          <p:cNvSpPr/>
          <p:nvPr/>
        </p:nvSpPr>
        <p:spPr>
          <a:xfrm>
            <a:off x="683568" y="2060848"/>
            <a:ext cx="788611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it-IT" sz="2800" dirty="0" smtClean="0"/>
              <a:t>Il nostro sistema permette di gestire gli eventi che coinvolgono gli iscritti all’asilo.</a:t>
            </a:r>
          </a:p>
        </p:txBody>
      </p:sp>
      <p:pic>
        <p:nvPicPr>
          <p:cNvPr id="14340" name="Picture 4" descr="http://us.cdn3.123rf.com/168nwm/skvoor/skvoor1011/skvoor101100011/8351613-calendario-di-azienda-di-uomo-3d-rendering-illustrazione-isolato-su-bianco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292080" y="2996952"/>
            <a:ext cx="2664296" cy="266429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5874689"/>
      </p:ext>
    </p:extLst>
  </p:cSld>
  <p:clrMapOvr>
    <a:masterClrMapping/>
  </p:clrMapOvr>
  <p:transition spd="slow"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571473" y="0"/>
            <a:ext cx="796096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b="1" dirty="0" smtClean="0"/>
              <a:t>Gestione Eventi</a:t>
            </a:r>
          </a:p>
          <a:p>
            <a:pPr algn="ctr"/>
            <a:endParaRPr lang="it-IT" dirty="0">
              <a:latin typeface="+mj-lt"/>
            </a:endParaRPr>
          </a:p>
        </p:txBody>
      </p:sp>
      <p:pic>
        <p:nvPicPr>
          <p:cNvPr id="1026" name="Picture 2" descr="C:\Users\Amministratore\Desktop\diagramma eventi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14348" y="828657"/>
            <a:ext cx="7536678" cy="602934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5874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Amministratore\Desktop\lista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1428792" y="-863068"/>
            <a:ext cx="15419368" cy="7721068"/>
          </a:xfrm>
          <a:prstGeom prst="rect">
            <a:avLst/>
          </a:prstGeom>
          <a:noFill/>
        </p:spPr>
      </p:pic>
      <p:sp>
        <p:nvSpPr>
          <p:cNvPr id="7" name="Rettangolo 6"/>
          <p:cNvSpPr/>
          <p:nvPr/>
        </p:nvSpPr>
        <p:spPr>
          <a:xfrm>
            <a:off x="785786" y="4643446"/>
            <a:ext cx="810669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buFont typeface="Wingdings" pitchFamily="2" charset="2"/>
              <a:buChar char="v"/>
            </a:pPr>
            <a:r>
              <a:rPr lang="it-IT" sz="2400" dirty="0" smtClean="0"/>
              <a:t>Gli eventi vengono filtrati a seconda dell’utente che effettua il login e </a:t>
            </a:r>
            <a:r>
              <a:rPr lang="it-IT" sz="2400" b="1" dirty="0" smtClean="0"/>
              <a:t>mostrati </a:t>
            </a:r>
            <a:r>
              <a:rPr lang="it-IT" sz="2400" dirty="0" smtClean="0"/>
              <a:t>per la data selezionata</a:t>
            </a:r>
          </a:p>
        </p:txBody>
      </p:sp>
      <p:sp>
        <p:nvSpPr>
          <p:cNvPr id="4" name="Rettangolo 3"/>
          <p:cNvSpPr/>
          <p:nvPr/>
        </p:nvSpPr>
        <p:spPr>
          <a:xfrm>
            <a:off x="785786" y="5661248"/>
            <a:ext cx="796267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buFont typeface="Wingdings" pitchFamily="2" charset="2"/>
              <a:buChar char="v"/>
            </a:pPr>
            <a:r>
              <a:rPr lang="it-IT" sz="2400" dirty="0" smtClean="0"/>
              <a:t>L’utente può selezionare l’evento da modificare </a:t>
            </a:r>
            <a:r>
              <a:rPr lang="it-IT" sz="2400" b="1" dirty="0" smtClean="0"/>
              <a:t>solo</a:t>
            </a:r>
            <a:r>
              <a:rPr lang="it-IT" sz="2400" dirty="0" smtClean="0"/>
              <a:t> se ne è l’autore</a:t>
            </a:r>
          </a:p>
        </p:txBody>
      </p:sp>
    </p:spTree>
    <p:extLst>
      <p:ext uri="{BB962C8B-B14F-4D97-AF65-F5344CB8AC3E}">
        <p14:creationId xmlns:p14="http://schemas.microsoft.com/office/powerpoint/2010/main" val="155874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4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/>
          <p:cNvSpPr/>
          <p:nvPr/>
        </p:nvSpPr>
        <p:spPr>
          <a:xfrm>
            <a:off x="251520" y="2156663"/>
            <a:ext cx="860736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it-IT" sz="2400" dirty="0" smtClean="0"/>
              <a:t>Nella progettazione della gestione eventi si è scelto di supportare l’usabilità e la sicurezza a discapito della complessità e della </a:t>
            </a:r>
            <a:r>
              <a:rPr lang="it-IT" sz="2400" dirty="0" err="1" smtClean="0"/>
              <a:t>manutenibilità</a:t>
            </a:r>
            <a:r>
              <a:rPr lang="it-IT" sz="2400" dirty="0" smtClean="0"/>
              <a:t>.</a:t>
            </a:r>
          </a:p>
        </p:txBody>
      </p:sp>
      <p:sp>
        <p:nvSpPr>
          <p:cNvPr id="5" name="CasellaDiTesto 4"/>
          <p:cNvSpPr txBox="1"/>
          <p:nvPr/>
        </p:nvSpPr>
        <p:spPr>
          <a:xfrm>
            <a:off x="500034" y="404664"/>
            <a:ext cx="8142305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b="1" dirty="0" smtClean="0"/>
              <a:t>Gestione Eventi</a:t>
            </a:r>
          </a:p>
          <a:p>
            <a:pPr algn="ctr"/>
            <a:r>
              <a:rPr lang="it-IT" sz="2800" b="1" dirty="0" smtClean="0">
                <a:latin typeface="+mj-lt"/>
              </a:rPr>
              <a:t>Sicurezza e Usabilità vs Complessità e </a:t>
            </a:r>
            <a:r>
              <a:rPr lang="it-IT" sz="2800" b="1" dirty="0" err="1" smtClean="0">
                <a:latin typeface="+mj-lt"/>
              </a:rPr>
              <a:t>Manutenibilità</a:t>
            </a:r>
            <a:endParaRPr lang="it-IT" sz="2800" b="1" dirty="0" smtClean="0">
              <a:latin typeface="+mj-lt"/>
            </a:endParaRP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6" name="Content Placeholder 3"/>
          <p:cNvSpPr txBox="1">
            <a:spLocks/>
          </p:cNvSpPr>
          <p:nvPr/>
        </p:nvSpPr>
        <p:spPr>
          <a:xfrm>
            <a:off x="357158" y="3739568"/>
            <a:ext cx="6087050" cy="2353728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b="1" dirty="0" smtClean="0">
                <a:solidFill>
                  <a:schemeClr val="bg1"/>
                </a:solidFill>
              </a:rPr>
              <a:t> </a:t>
            </a:r>
            <a:r>
              <a:rPr lang="it-IT" b="1" dirty="0" smtClean="0">
                <a:solidFill>
                  <a:srgbClr val="00B050"/>
                </a:solidFill>
              </a:rPr>
              <a:t>Pro</a:t>
            </a:r>
          </a:p>
          <a:p>
            <a:pPr lvl="1"/>
            <a:r>
              <a:rPr lang="it-IT" dirty="0" smtClean="0"/>
              <a:t> Interfacce uniche per ogni tipologia d’utente</a:t>
            </a:r>
          </a:p>
          <a:p>
            <a:pPr lvl="1"/>
            <a:r>
              <a:rPr lang="it-IT" dirty="0" smtClean="0"/>
              <a:t> Input controllati</a:t>
            </a:r>
          </a:p>
          <a:p>
            <a:pPr lvl="1"/>
            <a:r>
              <a:rPr lang="it-IT" dirty="0" smtClean="0"/>
              <a:t> Minore possibilità di introdurre errori</a:t>
            </a:r>
          </a:p>
        </p:txBody>
      </p:sp>
      <p:pic>
        <p:nvPicPr>
          <p:cNvPr id="8194" name="Picture 2" descr="http://www.scuoladirespiro.com/images/SpuntaconOmino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00192" y="3933056"/>
            <a:ext cx="2294150" cy="228753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5874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87624" y="2564904"/>
            <a:ext cx="6624736" cy="648072"/>
          </a:xfrm>
        </p:spPr>
        <p:txBody>
          <a:bodyPr>
            <a:noAutofit/>
          </a:bodyPr>
          <a:lstStyle/>
          <a:p>
            <a:pPr algn="ctr"/>
            <a:r>
              <a:rPr lang="it-IT" sz="4800" b="1" dirty="0" smtClean="0"/>
              <a:t>Gestione Pagamenti</a:t>
            </a:r>
            <a:endParaRPr lang="it-IT" sz="4800" b="1" dirty="0"/>
          </a:p>
        </p:txBody>
      </p:sp>
    </p:spTree>
    <p:extLst>
      <p:ext uri="{BB962C8B-B14F-4D97-AF65-F5344CB8AC3E}">
        <p14:creationId xmlns:p14="http://schemas.microsoft.com/office/powerpoint/2010/main" val="2865657727"/>
      </p:ext>
    </p:extLst>
  </p:cSld>
  <p:clrMapOvr>
    <a:masterClrMapping/>
  </p:clrMapOvr>
  <p:transition spd="med">
    <p:dissolve/>
  </p:transition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3"/>
          <p:cNvSpPr txBox="1">
            <a:spLocks/>
          </p:cNvSpPr>
          <p:nvPr/>
        </p:nvSpPr>
        <p:spPr>
          <a:xfrm>
            <a:off x="683568" y="2204864"/>
            <a:ext cx="4896544" cy="2664296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smtClean="0">
                <a:solidFill>
                  <a:schemeClr val="bg1"/>
                </a:solidFill>
              </a:rPr>
              <a:t> </a:t>
            </a:r>
            <a:r>
              <a:rPr lang="it-IT" b="1" dirty="0" smtClean="0">
                <a:solidFill>
                  <a:srgbClr val="FF0000"/>
                </a:solidFill>
              </a:rPr>
              <a:t>Contro</a:t>
            </a:r>
          </a:p>
          <a:p>
            <a:pPr lvl="1"/>
            <a:r>
              <a:rPr lang="it-IT" dirty="0" smtClean="0"/>
              <a:t> </a:t>
            </a:r>
            <a:r>
              <a:rPr lang="it-IT" sz="2800" dirty="0" smtClean="0"/>
              <a:t>Difficile da gestire</a:t>
            </a:r>
          </a:p>
          <a:p>
            <a:pPr lvl="1"/>
            <a:r>
              <a:rPr lang="it-IT" sz="2800" dirty="0" smtClean="0"/>
              <a:t> Introduzione di controlli </a:t>
            </a:r>
          </a:p>
          <a:p>
            <a:pPr lvl="1"/>
            <a:r>
              <a:rPr lang="it-IT" sz="2800" dirty="0" smtClean="0"/>
              <a:t> Difficoltà nell’aggiunta di nuove tipologie d’utenti</a:t>
            </a:r>
          </a:p>
        </p:txBody>
      </p:sp>
      <p:pic>
        <p:nvPicPr>
          <p:cNvPr id="6146" name="Picture 2" descr="http://www.newnotizie.it/wp-content/uploads/2011/09/omino-stop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96136" y="2276872"/>
            <a:ext cx="2016029" cy="2301255"/>
          </a:xfrm>
          <a:prstGeom prst="rect">
            <a:avLst/>
          </a:prstGeom>
          <a:noFill/>
        </p:spPr>
      </p:pic>
      <p:sp>
        <p:nvSpPr>
          <p:cNvPr id="7" name="CasellaDiTesto 6"/>
          <p:cNvSpPr txBox="1"/>
          <p:nvPr/>
        </p:nvSpPr>
        <p:spPr>
          <a:xfrm>
            <a:off x="500034" y="404664"/>
            <a:ext cx="8142305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b="1" dirty="0" smtClean="0"/>
              <a:t>Gestione Eventi</a:t>
            </a:r>
          </a:p>
          <a:p>
            <a:pPr algn="ctr"/>
            <a:r>
              <a:rPr lang="it-IT" sz="2800" b="1" dirty="0" smtClean="0">
                <a:latin typeface="+mj-lt"/>
              </a:rPr>
              <a:t>Sicurezza e Usabilità vs Complessità e </a:t>
            </a:r>
            <a:r>
              <a:rPr lang="it-IT" sz="2800" b="1" dirty="0" err="1" smtClean="0">
                <a:latin typeface="+mj-lt"/>
              </a:rPr>
              <a:t>Manutenibilità</a:t>
            </a:r>
            <a:endParaRPr lang="it-IT" sz="2800" b="1" dirty="0" smtClean="0">
              <a:latin typeface="+mj-lt"/>
            </a:endParaRPr>
          </a:p>
          <a:p>
            <a:pPr algn="ctr"/>
            <a:endParaRPr lang="it-IT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5874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://www.upieditoria.it/images/omino%20lucchetto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12160" y="2276872"/>
            <a:ext cx="2592288" cy="2592289"/>
          </a:xfrm>
          <a:prstGeom prst="rect">
            <a:avLst/>
          </a:prstGeom>
          <a:noFill/>
        </p:spPr>
      </p:pic>
      <p:sp>
        <p:nvSpPr>
          <p:cNvPr id="7" name="Rettangolo 6"/>
          <p:cNvSpPr/>
          <p:nvPr/>
        </p:nvSpPr>
        <p:spPr>
          <a:xfrm>
            <a:off x="323528" y="1772816"/>
            <a:ext cx="8280920" cy="27853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buFont typeface="Wingdings" pitchFamily="2" charset="2"/>
              <a:buChar char="v"/>
            </a:pPr>
            <a:r>
              <a:rPr lang="it-IT" sz="2500" dirty="0" smtClean="0"/>
              <a:t>Si è scelto di supportare la </a:t>
            </a:r>
            <a:r>
              <a:rPr lang="it-IT" sz="2500" i="1" dirty="0" smtClean="0"/>
              <a:t>sicurezza</a:t>
            </a:r>
            <a:r>
              <a:rPr lang="it-IT" sz="2500" dirty="0" smtClean="0"/>
              <a:t> e </a:t>
            </a:r>
            <a:r>
              <a:rPr lang="it-IT" sz="2500" i="1" dirty="0" smtClean="0"/>
              <a:t>l’usabilità</a:t>
            </a:r>
            <a:r>
              <a:rPr lang="it-IT" sz="2500" dirty="0" smtClean="0"/>
              <a:t> in quanto requisito fondamentale del nostro sistema.</a:t>
            </a:r>
          </a:p>
          <a:p>
            <a:pPr algn="just">
              <a:buFont typeface="Wingdings" pitchFamily="2" charset="2"/>
              <a:buChar char="v"/>
            </a:pPr>
            <a:endParaRPr lang="it-IT" sz="2500" dirty="0" smtClean="0"/>
          </a:p>
          <a:p>
            <a:pPr algn="just"/>
            <a:endParaRPr lang="it-IT" sz="2500" dirty="0" smtClean="0"/>
          </a:p>
          <a:p>
            <a:pPr algn="just">
              <a:buFont typeface="Wingdings" pitchFamily="2" charset="2"/>
              <a:buChar char="v"/>
            </a:pPr>
            <a:r>
              <a:rPr lang="it-IT" sz="2500" dirty="0" smtClean="0"/>
              <a:t>Non è stato possibile ricercare una </a:t>
            </a:r>
          </a:p>
          <a:p>
            <a:pPr algn="just"/>
            <a:r>
              <a:rPr lang="it-IT" sz="2500" dirty="0" smtClean="0"/>
              <a:t>soluzione che fornisse la stessa sicurezza </a:t>
            </a:r>
          </a:p>
          <a:p>
            <a:pPr algn="just"/>
            <a:r>
              <a:rPr lang="it-IT" sz="2500" dirty="0" smtClean="0"/>
              <a:t>con una complessità minore.</a:t>
            </a:r>
          </a:p>
        </p:txBody>
      </p:sp>
      <p:sp>
        <p:nvSpPr>
          <p:cNvPr id="5" name="CasellaDiTesto 4"/>
          <p:cNvSpPr txBox="1"/>
          <p:nvPr/>
        </p:nvSpPr>
        <p:spPr>
          <a:xfrm>
            <a:off x="500034" y="404664"/>
            <a:ext cx="8142305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b="1" dirty="0" smtClean="0"/>
              <a:t>Gestione Eventi</a:t>
            </a:r>
          </a:p>
          <a:p>
            <a:pPr algn="ctr"/>
            <a:r>
              <a:rPr lang="it-IT" sz="2800" b="1" dirty="0" smtClean="0">
                <a:latin typeface="+mj-lt"/>
              </a:rPr>
              <a:t>Sicurezza e Usabilità vs Complessità e </a:t>
            </a:r>
            <a:r>
              <a:rPr lang="it-IT" sz="2800" b="1" dirty="0" err="1" smtClean="0">
                <a:latin typeface="+mj-lt"/>
              </a:rPr>
              <a:t>Manutenibilità</a:t>
            </a:r>
            <a:endParaRPr lang="it-IT" sz="2800" b="1" dirty="0" smtClean="0">
              <a:latin typeface="+mj-lt"/>
            </a:endParaRPr>
          </a:p>
          <a:p>
            <a:pPr algn="ctr"/>
            <a:endParaRPr lang="it-IT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5874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500034" y="332656"/>
            <a:ext cx="8142305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b="1" dirty="0" smtClean="0"/>
              <a:t>Gestione Eventi</a:t>
            </a:r>
          </a:p>
          <a:p>
            <a:pPr algn="ctr"/>
            <a:r>
              <a:rPr lang="it-IT" sz="2800" b="1" dirty="0" smtClean="0">
                <a:latin typeface="+mj-lt"/>
              </a:rPr>
              <a:t>Singleton Pattern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6" name="Rettangolo 5"/>
          <p:cNvSpPr/>
          <p:nvPr/>
        </p:nvSpPr>
        <p:spPr>
          <a:xfrm>
            <a:off x="214282" y="1700808"/>
            <a:ext cx="8786874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it-IT" sz="2400" dirty="0" smtClean="0"/>
              <a:t>Durante tutta la fase di implementazione abbiamo utilizzato il design pattern “singleton”. </a:t>
            </a:r>
          </a:p>
          <a:p>
            <a:pPr algn="just"/>
            <a:r>
              <a:rPr lang="it-IT" sz="1500" dirty="0" smtClean="0"/>
              <a:t> </a:t>
            </a:r>
          </a:p>
          <a:p>
            <a:pPr algn="just"/>
            <a:r>
              <a:rPr lang="it-IT" sz="2400" dirty="0" smtClean="0"/>
              <a:t>Questo pattern di tipo </a:t>
            </a:r>
            <a:r>
              <a:rPr lang="it-IT" sz="2400" dirty="0" err="1" smtClean="0"/>
              <a:t>creazionale</a:t>
            </a:r>
            <a:r>
              <a:rPr lang="it-IT" sz="2400" dirty="0" smtClean="0"/>
              <a:t> permette di realizzare una sola istanza di una determinata classe fornendo un punto d’accesso globale a tale istanza.</a:t>
            </a:r>
          </a:p>
        </p:txBody>
      </p:sp>
      <p:pic>
        <p:nvPicPr>
          <p:cNvPr id="7170" name="Picture 2" descr="C:\Users\Amministratore\Desktop\eventi\singleton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23325" y="4005064"/>
            <a:ext cx="7377067" cy="714380"/>
          </a:xfrm>
          <a:prstGeom prst="rect">
            <a:avLst/>
          </a:prstGeom>
          <a:noFill/>
        </p:spPr>
      </p:pic>
      <p:pic>
        <p:nvPicPr>
          <p:cNvPr id="7171" name="Picture 3" descr="C:\Users\Amministratore\Desktop\eventi\singleton2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9012" y="4797152"/>
            <a:ext cx="4500594" cy="17556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5874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2728673" y="476672"/>
            <a:ext cx="4001609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err="1" smtClean="0">
                <a:latin typeface="+mj-lt"/>
              </a:rPr>
              <a:t>Testing</a:t>
            </a:r>
            <a:endParaRPr lang="it-IT" sz="4800" b="1" dirty="0" smtClean="0">
              <a:latin typeface="+mj-lt"/>
            </a:endParaRPr>
          </a:p>
          <a:p>
            <a:pPr algn="ctr"/>
            <a:r>
              <a:rPr lang="it-IT" sz="2800" b="1" dirty="0" err="1" smtClean="0">
                <a:latin typeface="+mj-lt"/>
              </a:rPr>
              <a:t>Testing</a:t>
            </a:r>
            <a:r>
              <a:rPr lang="it-IT" sz="2800" b="1" dirty="0" smtClean="0">
                <a:latin typeface="+mj-lt"/>
              </a:rPr>
              <a:t> effettuato su KIDS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10" name="Content Placeholder 3"/>
          <p:cNvSpPr txBox="1">
            <a:spLocks/>
          </p:cNvSpPr>
          <p:nvPr/>
        </p:nvSpPr>
        <p:spPr>
          <a:xfrm>
            <a:off x="3563888" y="3789040"/>
            <a:ext cx="4968552" cy="2376264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600" b="1" dirty="0" err="1" smtClean="0"/>
              <a:t>Obiettivo</a:t>
            </a:r>
            <a:r>
              <a:rPr lang="en-US" sz="2600" b="1" dirty="0" smtClean="0"/>
              <a:t> del </a:t>
            </a:r>
            <a:r>
              <a:rPr lang="en-US" sz="2600" b="1" u="sng" dirty="0" err="1" smtClean="0"/>
              <a:t>nostro</a:t>
            </a:r>
            <a:r>
              <a:rPr lang="en-US" sz="2600" b="1" dirty="0" smtClean="0"/>
              <a:t> testing</a:t>
            </a:r>
            <a:r>
              <a:rPr lang="en-US" sz="2600" dirty="0" smtClean="0"/>
              <a:t>: </a:t>
            </a:r>
            <a:r>
              <a:rPr lang="en-US" sz="2600" dirty="0" err="1" smtClean="0"/>
              <a:t>verificare</a:t>
            </a:r>
            <a:r>
              <a:rPr lang="en-US" sz="2600" dirty="0" smtClean="0"/>
              <a:t> </a:t>
            </a:r>
            <a:r>
              <a:rPr lang="en-US" sz="2600" dirty="0" err="1" smtClean="0"/>
              <a:t>l’affidabilità</a:t>
            </a:r>
            <a:r>
              <a:rPr lang="en-US" sz="2600" dirty="0" smtClean="0"/>
              <a:t> del </a:t>
            </a:r>
            <a:r>
              <a:rPr lang="en-US" sz="2600" dirty="0" err="1" smtClean="0"/>
              <a:t>sistema</a:t>
            </a:r>
            <a:r>
              <a:rPr lang="en-US" sz="2600" dirty="0" smtClean="0"/>
              <a:t> Kids, </a:t>
            </a:r>
            <a:r>
              <a:rPr lang="en-US" sz="2600" dirty="0" err="1" smtClean="0"/>
              <a:t>cioè</a:t>
            </a:r>
            <a:r>
              <a:rPr lang="en-US" sz="2600" dirty="0" smtClean="0"/>
              <a:t> la </a:t>
            </a:r>
            <a:r>
              <a:rPr lang="en-US" sz="2600" dirty="0" err="1" smtClean="0"/>
              <a:t>sua</a:t>
            </a:r>
            <a:r>
              <a:rPr lang="en-US" sz="2600" dirty="0" smtClean="0"/>
              <a:t> </a:t>
            </a:r>
            <a:r>
              <a:rPr lang="en-US" sz="2600" dirty="0" err="1" smtClean="0"/>
              <a:t>corretta</a:t>
            </a:r>
            <a:r>
              <a:rPr lang="en-US" sz="2600" dirty="0" smtClean="0"/>
              <a:t> </a:t>
            </a:r>
            <a:r>
              <a:rPr lang="en-US" sz="2600" dirty="0" err="1" smtClean="0"/>
              <a:t>funzionalità</a:t>
            </a:r>
            <a:r>
              <a:rPr lang="en-US" sz="2600" dirty="0" smtClean="0"/>
              <a:t> </a:t>
            </a:r>
            <a:r>
              <a:rPr lang="en-US" sz="2600" dirty="0" err="1" smtClean="0"/>
              <a:t>nella</a:t>
            </a:r>
            <a:r>
              <a:rPr lang="en-US" sz="2600" dirty="0" smtClean="0"/>
              <a:t> </a:t>
            </a:r>
            <a:r>
              <a:rPr lang="en-US" sz="2600" dirty="0" err="1" smtClean="0"/>
              <a:t>gestione</a:t>
            </a:r>
            <a:r>
              <a:rPr lang="en-US" sz="2600" dirty="0" smtClean="0"/>
              <a:t> </a:t>
            </a:r>
            <a:r>
              <a:rPr lang="en-US" sz="2600" dirty="0" err="1" smtClean="0"/>
              <a:t>degli</a:t>
            </a:r>
            <a:r>
              <a:rPr lang="en-US" sz="2600" dirty="0" smtClean="0"/>
              <a:t> input</a:t>
            </a:r>
            <a:endParaRPr lang="en-US" sz="2600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539552" y="1988840"/>
            <a:ext cx="8424936" cy="1296144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 smtClean="0"/>
              <a:t>OBIETTIVO:</a:t>
            </a:r>
            <a:r>
              <a:rPr lang="it-IT" dirty="0" smtClean="0"/>
              <a:t> </a:t>
            </a:r>
            <a:r>
              <a:rPr lang="it-IT" sz="2700" dirty="0" smtClean="0"/>
              <a:t>trovare le differenze tra il comportamento atteso specificato attraverso il modello del sistema e il comportamento osservato dal sistema implementato.</a:t>
            </a:r>
            <a:endParaRPr lang="en-US" sz="2700" dirty="0"/>
          </a:p>
        </p:txBody>
      </p:sp>
      <p:pic>
        <p:nvPicPr>
          <p:cNvPr id="5122" name="Picture 2" descr="http://www.competence.co.in/images/software-testing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0364" y="3330277"/>
            <a:ext cx="2857500" cy="3267075"/>
          </a:xfrm>
          <a:prstGeom prst="rect">
            <a:avLst/>
          </a:prstGeom>
          <a:noFill/>
        </p:spPr>
      </p:pic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AEA99-3E91-4C58-9AD4-045DB5619AC3}" type="slidenum">
              <a:rPr lang="it-IT" smtClean="0"/>
              <a:pPr/>
              <a:t>73</a:t>
            </a:fld>
            <a:endParaRPr lang="it-IT"/>
          </a:p>
        </p:txBody>
      </p:sp>
      <p:sp>
        <p:nvSpPr>
          <p:cNvPr id="7" name="Gallone 6">
            <a:hlinkClick r:id="rId4" action="ppaction://hlinksldjump"/>
          </p:cNvPr>
          <p:cNvSpPr/>
          <p:nvPr/>
        </p:nvSpPr>
        <p:spPr>
          <a:xfrm>
            <a:off x="7884368" y="6021288"/>
            <a:ext cx="432048" cy="360040"/>
          </a:xfrm>
          <a:prstGeom prst="chevron">
            <a:avLst>
              <a:gd name="adj" fmla="val 40820"/>
            </a:avLst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5874689"/>
      </p:ext>
    </p:extLst>
  </p:cSld>
  <p:clrMapOvr>
    <a:masterClrMapping/>
  </p:clrMapOvr>
  <p:transition spd="slow"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450" decel="1000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/>
      <p:bldP spid="5" grpId="0"/>
      <p:bldP spid="7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3"/>
          <p:cNvSpPr txBox="1">
            <a:spLocks/>
          </p:cNvSpPr>
          <p:nvPr/>
        </p:nvSpPr>
        <p:spPr>
          <a:xfrm>
            <a:off x="539552" y="1556792"/>
            <a:ext cx="7488832" cy="1296144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en-US" dirty="0" smtClean="0"/>
              <a:t>Le </a:t>
            </a:r>
            <a:r>
              <a:rPr lang="en-US" dirty="0" err="1" smtClean="0"/>
              <a:t>funzionalità</a:t>
            </a:r>
            <a:r>
              <a:rPr lang="en-US" dirty="0" smtClean="0"/>
              <a:t> testate </a:t>
            </a:r>
            <a:r>
              <a:rPr lang="en-US" dirty="0" err="1" smtClean="0"/>
              <a:t>sono</a:t>
            </a:r>
            <a:r>
              <a:rPr lang="en-US" dirty="0" smtClean="0"/>
              <a:t> </a:t>
            </a:r>
            <a:r>
              <a:rPr lang="en-US" dirty="0" err="1" smtClean="0"/>
              <a:t>quelle</a:t>
            </a:r>
            <a:r>
              <a:rPr lang="en-US" dirty="0" smtClean="0"/>
              <a:t> indicate </a:t>
            </a:r>
            <a:r>
              <a:rPr lang="en-US" dirty="0" err="1" smtClean="0"/>
              <a:t>dal</a:t>
            </a:r>
            <a:r>
              <a:rPr lang="en-US" dirty="0" smtClean="0"/>
              <a:t> team </a:t>
            </a:r>
            <a:r>
              <a:rPr lang="en-US" dirty="0" err="1" smtClean="0"/>
              <a:t>di</a:t>
            </a:r>
            <a:r>
              <a:rPr lang="en-US" dirty="0" smtClean="0"/>
              <a:t> </a:t>
            </a:r>
            <a:r>
              <a:rPr lang="en-US" dirty="0" err="1" smtClean="0"/>
              <a:t>sviluppo</a:t>
            </a:r>
            <a:r>
              <a:rPr lang="en-US" dirty="0" smtClean="0"/>
              <a:t> </a:t>
            </a:r>
            <a:r>
              <a:rPr lang="en-US" dirty="0" err="1" smtClean="0"/>
              <a:t>nel</a:t>
            </a:r>
            <a:r>
              <a:rPr lang="en-US" dirty="0" smtClean="0"/>
              <a:t> Test Plan, </a:t>
            </a:r>
            <a:r>
              <a:rPr lang="en-US" dirty="0" err="1" smtClean="0"/>
              <a:t>attraverso</a:t>
            </a:r>
            <a:r>
              <a:rPr lang="en-US" dirty="0" smtClean="0"/>
              <a:t> un </a:t>
            </a:r>
            <a:r>
              <a:rPr lang="en-US" dirty="0" err="1" smtClean="0"/>
              <a:t>approccio</a:t>
            </a:r>
            <a:r>
              <a:rPr lang="en-US" dirty="0" smtClean="0"/>
              <a:t> </a:t>
            </a:r>
            <a:r>
              <a:rPr lang="en-US" dirty="0" err="1" smtClean="0"/>
              <a:t>di</a:t>
            </a:r>
            <a:r>
              <a:rPr lang="en-US" dirty="0" smtClean="0"/>
              <a:t> </a:t>
            </a:r>
            <a:r>
              <a:rPr lang="en-US" dirty="0" err="1" smtClean="0"/>
              <a:t>tipo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BLACK BOX</a:t>
            </a:r>
            <a:r>
              <a:rPr lang="en-US" dirty="0" smtClean="0">
                <a:solidFill>
                  <a:schemeClr val="bg1"/>
                </a:solidFill>
              </a:rPr>
              <a:t>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AEA99-3E91-4C58-9AD4-045DB5619AC3}" type="slidenum">
              <a:rPr lang="it-IT" smtClean="0"/>
              <a:pPr/>
              <a:t>74</a:t>
            </a:fld>
            <a:endParaRPr lang="it-IT"/>
          </a:p>
        </p:txBody>
      </p:sp>
      <p:pic>
        <p:nvPicPr>
          <p:cNvPr id="13314" name="Picture 2" descr="http://qainsights.com/wp-content/uploads/2012/11/Black-Box-Testing-QAInsights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79912" y="4149080"/>
            <a:ext cx="3400814" cy="1803327"/>
          </a:xfrm>
          <a:prstGeom prst="rect">
            <a:avLst/>
          </a:prstGeom>
          <a:noFill/>
        </p:spPr>
      </p:pic>
      <p:sp>
        <p:nvSpPr>
          <p:cNvPr id="7" name="CasellaDiTesto 6"/>
          <p:cNvSpPr txBox="1"/>
          <p:nvPr/>
        </p:nvSpPr>
        <p:spPr>
          <a:xfrm>
            <a:off x="539552" y="620688"/>
            <a:ext cx="5860835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3300" b="1" dirty="0" smtClean="0">
                <a:latin typeface="+mj-lt"/>
              </a:rPr>
              <a:t>Come è stato realizzato il </a:t>
            </a:r>
            <a:r>
              <a:rPr lang="it-IT" sz="3300" b="1" dirty="0" err="1" smtClean="0">
                <a:latin typeface="+mj-lt"/>
              </a:rPr>
              <a:t>testing</a:t>
            </a:r>
            <a:endParaRPr lang="it-IT" sz="3300" b="1" dirty="0" smtClean="0">
              <a:latin typeface="+mj-lt"/>
            </a:endParaRPr>
          </a:p>
        </p:txBody>
      </p:sp>
      <p:sp>
        <p:nvSpPr>
          <p:cNvPr id="8" name="Rettangolo 7"/>
          <p:cNvSpPr/>
          <p:nvPr/>
        </p:nvSpPr>
        <p:spPr>
          <a:xfrm>
            <a:off x="539552" y="3140968"/>
            <a:ext cx="7992888" cy="124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itchFamily="2" charset="2"/>
              <a:buChar char="v"/>
            </a:pPr>
            <a:r>
              <a:rPr lang="it-IT" sz="2500" dirty="0" smtClean="0"/>
              <a:t>Test </a:t>
            </a:r>
            <a:r>
              <a:rPr lang="it-IT" sz="2500" dirty="0" err="1" smtClean="0"/>
              <a:t>cases</a:t>
            </a:r>
            <a:r>
              <a:rPr lang="it-IT" sz="2500" dirty="0" smtClean="0"/>
              <a:t> realizzati seguendo il criterio di copertura debole (</a:t>
            </a:r>
            <a:r>
              <a:rPr lang="it-IT" sz="2500" b="1" dirty="0" smtClean="0"/>
              <a:t>WECT</a:t>
            </a:r>
            <a:r>
              <a:rPr lang="it-IT" sz="2500" dirty="0" smtClean="0"/>
              <a:t>): </a:t>
            </a:r>
            <a:r>
              <a:rPr lang="it-IT" sz="2500" i="1" dirty="0" smtClean="0"/>
              <a:t>un input non valido per volta, tutti gli altri input corretti.</a:t>
            </a:r>
            <a:endParaRPr lang="it-IT" sz="26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3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C:\Users\festaG\Desktop\Bamby\TESTCAS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55776" y="548680"/>
            <a:ext cx="4755476" cy="6104043"/>
          </a:xfrm>
          <a:prstGeom prst="rect">
            <a:avLst/>
          </a:prstGeom>
          <a:noFill/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AEA99-3E91-4C58-9AD4-045DB5619AC3}" type="slidenum">
              <a:rPr lang="it-IT" smtClean="0"/>
              <a:pPr/>
              <a:t>75</a:t>
            </a:fld>
            <a:endParaRPr lang="it-IT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festaG\Desktop\Bamby\TESTCASE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78644" y="692696"/>
            <a:ext cx="5821748" cy="5373216"/>
          </a:xfrm>
          <a:prstGeom prst="rect">
            <a:avLst/>
          </a:prstGeom>
          <a:noFill/>
        </p:spPr>
      </p:pic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AEA99-3E91-4C58-9AD4-045DB5619AC3}" type="slidenum">
              <a:rPr lang="it-IT" smtClean="0"/>
              <a:pPr/>
              <a:t>76</a:t>
            </a:fld>
            <a:endParaRPr lang="it-IT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http://www.koinecoopsociale.it/upload/ssnbslyv0xlaf1gfiyvi1a0la344201104281452omino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80312" y="2852936"/>
            <a:ext cx="1429993" cy="2011686"/>
          </a:xfrm>
          <a:prstGeom prst="rect">
            <a:avLst/>
          </a:prstGeom>
          <a:noFill/>
        </p:spPr>
      </p:pic>
      <p:sp>
        <p:nvSpPr>
          <p:cNvPr id="2" name="Rettangolo 1"/>
          <p:cNvSpPr/>
          <p:nvPr/>
        </p:nvSpPr>
        <p:spPr>
          <a:xfrm>
            <a:off x="467544" y="745540"/>
            <a:ext cx="6984776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sz="3300" b="1" dirty="0" smtClean="0"/>
              <a:t>Problemi riscontrati durante il </a:t>
            </a:r>
            <a:r>
              <a:rPr lang="it-IT" sz="3300" b="1" dirty="0" err="1" smtClean="0"/>
              <a:t>testing</a:t>
            </a:r>
            <a:endParaRPr lang="it-IT" sz="3300" b="1" dirty="0" smtClean="0"/>
          </a:p>
        </p:txBody>
      </p:sp>
      <p:sp>
        <p:nvSpPr>
          <p:cNvPr id="3" name="Content Placeholder 3"/>
          <p:cNvSpPr txBox="1">
            <a:spLocks/>
          </p:cNvSpPr>
          <p:nvPr/>
        </p:nvSpPr>
        <p:spPr>
          <a:xfrm>
            <a:off x="323528" y="1700808"/>
            <a:ext cx="8208912" cy="2232248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it-IT" dirty="0" smtClean="0"/>
              <a:t> </a:t>
            </a:r>
            <a:r>
              <a:rPr lang="it-IT" sz="2600" u="sng" dirty="0" smtClean="0"/>
              <a:t>Incongruenze</a:t>
            </a:r>
            <a:r>
              <a:rPr lang="it-IT" sz="2600" dirty="0" smtClean="0"/>
              <a:t> tra documentazione fornita e sistema implementato</a:t>
            </a:r>
          </a:p>
          <a:p>
            <a:pPr marL="365760" lvl="1" indent="0"/>
            <a:r>
              <a:rPr lang="it-IT" sz="2400" dirty="0" smtClean="0"/>
              <a:t> </a:t>
            </a:r>
            <a:r>
              <a:rPr lang="it-IT" sz="2200" i="1" dirty="0" smtClean="0"/>
              <a:t>difficoltà nell’organizzazione della fase di </a:t>
            </a:r>
            <a:r>
              <a:rPr lang="it-IT" sz="2200" i="1" dirty="0" err="1" smtClean="0"/>
              <a:t>testing</a:t>
            </a:r>
            <a:r>
              <a:rPr lang="it-IT" sz="2200" i="1" dirty="0" smtClean="0"/>
              <a:t> e nella comprensione della documentazione e del funzionamento del sistema stesso;</a:t>
            </a:r>
            <a:r>
              <a:rPr lang="it-IT" dirty="0" smtClean="0"/>
              <a:t>	</a:t>
            </a:r>
          </a:p>
          <a:p>
            <a:pPr marL="365760" lvl="1" indent="0">
              <a:buNone/>
            </a:pPr>
            <a:endParaRPr lang="it-IT" sz="1500" dirty="0" smtClean="0"/>
          </a:p>
          <a:p>
            <a:pPr marL="0" indent="0">
              <a:buNone/>
            </a:pPr>
            <a:r>
              <a:rPr lang="it-IT" dirty="0" smtClean="0"/>
              <a:t>			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AEA99-3E91-4C58-9AD4-045DB5619AC3}" type="slidenum">
              <a:rPr lang="it-IT" smtClean="0"/>
              <a:pPr/>
              <a:t>77</a:t>
            </a:fld>
            <a:endParaRPr lang="it-IT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395536" y="4077072"/>
            <a:ext cx="8208912" cy="1800200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5760" lvl="1" indent="0">
              <a:buNone/>
            </a:pPr>
            <a:endParaRPr lang="it-IT" sz="1500" dirty="0" smtClean="0"/>
          </a:p>
          <a:p>
            <a:pPr marL="0" indent="0"/>
            <a:r>
              <a:rPr lang="it-IT" dirty="0" smtClean="0"/>
              <a:t> Test </a:t>
            </a:r>
            <a:r>
              <a:rPr lang="it-IT" dirty="0" err="1" smtClean="0"/>
              <a:t>cases</a:t>
            </a:r>
            <a:r>
              <a:rPr lang="it-IT" dirty="0" smtClean="0"/>
              <a:t> specificati sono diventati </a:t>
            </a:r>
            <a:r>
              <a:rPr lang="it-IT" u="sng" dirty="0" smtClean="0"/>
              <a:t>inutili:</a:t>
            </a:r>
          </a:p>
          <a:p>
            <a:pPr marL="365760" lvl="1" indent="0"/>
            <a:r>
              <a:rPr lang="it-IT" sz="2400" i="1" dirty="0" smtClean="0"/>
              <a:t> funzionalità non implementate o non coerenti con la documentazione	</a:t>
            </a:r>
            <a:r>
              <a:rPr lang="it-IT" dirty="0" smtClean="0"/>
              <a:t>		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6" presetClass="entr" presetSubtype="2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AEA99-3E91-4C58-9AD4-045DB5619AC3}" type="slidenum">
              <a:rPr lang="it-IT" smtClean="0"/>
              <a:pPr/>
              <a:t>78</a:t>
            </a:fld>
            <a:endParaRPr lang="it-IT"/>
          </a:p>
        </p:txBody>
      </p:sp>
      <p:sp>
        <p:nvSpPr>
          <p:cNvPr id="3" name="CasellaDiTesto 2"/>
          <p:cNvSpPr txBox="1"/>
          <p:nvPr/>
        </p:nvSpPr>
        <p:spPr>
          <a:xfrm>
            <a:off x="3171198" y="404664"/>
            <a:ext cx="311655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Conclusioni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4" name="Rettangolo 3"/>
          <p:cNvSpPr/>
          <p:nvPr/>
        </p:nvSpPr>
        <p:spPr>
          <a:xfrm>
            <a:off x="299291" y="1476073"/>
            <a:ext cx="427270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it-IT" sz="3200" b="1" i="1" dirty="0" smtClean="0">
                <a:solidFill>
                  <a:schemeClr val="accent5"/>
                </a:solidFill>
              </a:rPr>
              <a:t>Cosa non è andato bene</a:t>
            </a:r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611560" y="2420888"/>
            <a:ext cx="5040560" cy="1656184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it-IT" dirty="0" smtClean="0"/>
              <a:t> Sottosistema non implementato: </a:t>
            </a:r>
          </a:p>
          <a:p>
            <a:pPr marL="0" indent="0">
              <a:buNone/>
            </a:pPr>
            <a:r>
              <a:rPr lang="it-IT" i="1" dirty="0" smtClean="0"/>
              <a:t>bassa priorità e tempo scarso</a:t>
            </a:r>
          </a:p>
          <a:p>
            <a:pPr marL="0" indent="0">
              <a:buNone/>
            </a:pPr>
            <a:endParaRPr lang="it-IT" dirty="0" smtClean="0"/>
          </a:p>
        </p:txBody>
      </p:sp>
      <p:pic>
        <p:nvPicPr>
          <p:cNvPr id="4098" name="Picture 2" descr="http://www.stressdalavoro.it/images/Fotolia_13977964_XS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36096" y="1916832"/>
            <a:ext cx="2857500" cy="3810000"/>
          </a:xfrm>
          <a:prstGeom prst="rect">
            <a:avLst/>
          </a:prstGeom>
          <a:noFill/>
        </p:spPr>
      </p:pic>
      <p:sp>
        <p:nvSpPr>
          <p:cNvPr id="10" name="Content Placeholder 3"/>
          <p:cNvSpPr txBox="1">
            <a:spLocks/>
          </p:cNvSpPr>
          <p:nvPr/>
        </p:nvSpPr>
        <p:spPr>
          <a:xfrm>
            <a:off x="827584" y="4365104"/>
            <a:ext cx="4536504" cy="792088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it-IT" dirty="0" smtClean="0"/>
              <a:t> Varie difficoltà incontrate durante il progetto</a:t>
            </a:r>
            <a:endParaRPr lang="it-IT" i="1" dirty="0" smtClean="0"/>
          </a:p>
          <a:p>
            <a:pPr marL="0" indent="0">
              <a:buNone/>
            </a:pPr>
            <a:endParaRPr lang="it-IT" dirty="0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10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://www.cataloghierivistedigitali.it/supporto/images/omino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496" y="3284984"/>
            <a:ext cx="2448272" cy="2819222"/>
          </a:xfrm>
          <a:prstGeom prst="rect">
            <a:avLst/>
          </a:prstGeom>
          <a:noFill/>
        </p:spPr>
      </p:pic>
      <p:sp>
        <p:nvSpPr>
          <p:cNvPr id="2" name="Segnaposto numero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AEA99-3E91-4C58-9AD4-045DB5619AC3}" type="slidenum">
              <a:rPr lang="it-IT" smtClean="0"/>
              <a:pPr/>
              <a:t>79</a:t>
            </a:fld>
            <a:endParaRPr lang="it-IT"/>
          </a:p>
        </p:txBody>
      </p:sp>
      <p:sp>
        <p:nvSpPr>
          <p:cNvPr id="3" name="CasellaDiTesto 2"/>
          <p:cNvSpPr txBox="1"/>
          <p:nvPr/>
        </p:nvSpPr>
        <p:spPr>
          <a:xfrm>
            <a:off x="3171198" y="404664"/>
            <a:ext cx="311655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Conclusioni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4" name="Rettangolo 3"/>
          <p:cNvSpPr/>
          <p:nvPr/>
        </p:nvSpPr>
        <p:spPr>
          <a:xfrm>
            <a:off x="611560" y="1340768"/>
            <a:ext cx="353051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it-IT" sz="3200" b="1" i="1" dirty="0" smtClean="0">
                <a:solidFill>
                  <a:schemeClr val="accent5"/>
                </a:solidFill>
              </a:rPr>
              <a:t>Cosa è andato bene</a:t>
            </a:r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2699792" y="3212976"/>
            <a:ext cx="6372200" cy="1440160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it-IT" dirty="0" smtClean="0"/>
              <a:t> Rispetto del </a:t>
            </a:r>
            <a:r>
              <a:rPr lang="it-IT" b="1" dirty="0" smtClean="0"/>
              <a:t>modello</a:t>
            </a:r>
            <a:r>
              <a:rPr lang="it-IT" dirty="0" smtClean="0"/>
              <a:t> di riferimento: </a:t>
            </a:r>
          </a:p>
          <a:p>
            <a:pPr marL="0" indent="0">
              <a:buNone/>
            </a:pPr>
            <a:r>
              <a:rPr lang="it-IT" i="1" dirty="0" smtClean="0"/>
              <a:t>nessuna fase saltata né eseguita parallelamente</a:t>
            </a:r>
          </a:p>
          <a:p>
            <a:pPr marL="0" indent="0">
              <a:buNone/>
            </a:pPr>
            <a:endParaRPr lang="it-IT" dirty="0" smtClean="0"/>
          </a:p>
        </p:txBody>
      </p:sp>
      <p:sp>
        <p:nvSpPr>
          <p:cNvPr id="6" name="Content Placeholder 3"/>
          <p:cNvSpPr txBox="1">
            <a:spLocks/>
          </p:cNvSpPr>
          <p:nvPr/>
        </p:nvSpPr>
        <p:spPr>
          <a:xfrm>
            <a:off x="2267744" y="4941168"/>
            <a:ext cx="6589240" cy="1224136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it-IT" dirty="0" smtClean="0"/>
              <a:t> Divisione </a:t>
            </a:r>
            <a:r>
              <a:rPr lang="it-IT" b="1" dirty="0" smtClean="0">
                <a:solidFill>
                  <a:schemeClr val="bg1"/>
                </a:solidFill>
              </a:rPr>
              <a:t>orizzontale</a:t>
            </a:r>
            <a:r>
              <a:rPr lang="it-IT" dirty="0" smtClean="0"/>
              <a:t> delle responsabilità: </a:t>
            </a:r>
            <a:r>
              <a:rPr lang="it-IT" i="1" dirty="0" smtClean="0"/>
              <a:t>buona</a:t>
            </a:r>
            <a:r>
              <a:rPr lang="it-IT" dirty="0" smtClean="0"/>
              <a:t> </a:t>
            </a:r>
            <a:r>
              <a:rPr lang="it-IT" i="1" dirty="0" smtClean="0"/>
              <a:t>conoscenza di tutti i requisiti del proprio sottosistema</a:t>
            </a:r>
          </a:p>
          <a:p>
            <a:pPr marL="0" indent="0">
              <a:buNone/>
            </a:pPr>
            <a:endParaRPr lang="it-IT" dirty="0" smtClean="0"/>
          </a:p>
        </p:txBody>
      </p:sp>
      <p:sp>
        <p:nvSpPr>
          <p:cNvPr id="7" name="Content Placeholder 3"/>
          <p:cNvSpPr txBox="1">
            <a:spLocks/>
          </p:cNvSpPr>
          <p:nvPr/>
        </p:nvSpPr>
        <p:spPr>
          <a:xfrm>
            <a:off x="683568" y="2132856"/>
            <a:ext cx="8064896" cy="1008112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it-IT" dirty="0" smtClean="0"/>
              <a:t> Funzionalità concettualmente </a:t>
            </a:r>
            <a:r>
              <a:rPr lang="it-IT" b="1" dirty="0" smtClean="0"/>
              <a:t>ben</a:t>
            </a:r>
            <a:r>
              <a:rPr lang="it-IT" dirty="0" smtClean="0"/>
              <a:t> </a:t>
            </a:r>
            <a:r>
              <a:rPr lang="it-IT" b="1" dirty="0" smtClean="0"/>
              <a:t>definite</a:t>
            </a:r>
            <a:r>
              <a:rPr lang="it-IT" dirty="0" smtClean="0"/>
              <a:t> e chiare </a:t>
            </a:r>
            <a:r>
              <a:rPr lang="it-IT" i="1" dirty="0" smtClean="0"/>
              <a:t>robustezza ai cambiamenti</a:t>
            </a:r>
          </a:p>
          <a:p>
            <a:pPr marL="0" indent="0">
              <a:buNone/>
            </a:pPr>
            <a:endParaRPr lang="it-IT" dirty="0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259632" y="836712"/>
            <a:ext cx="6624736" cy="648072"/>
          </a:xfrm>
        </p:spPr>
        <p:txBody>
          <a:bodyPr>
            <a:noAutofit/>
          </a:bodyPr>
          <a:lstStyle/>
          <a:p>
            <a:pPr algn="ctr"/>
            <a:r>
              <a:rPr lang="it-IT" sz="4800" b="1" dirty="0" smtClean="0"/>
              <a:t>Gestione Pagamenti</a:t>
            </a:r>
            <a:endParaRPr lang="it-IT" sz="4800" b="1" dirty="0"/>
          </a:p>
        </p:txBody>
      </p:sp>
      <p:sp>
        <p:nvSpPr>
          <p:cNvPr id="3" name="Titolo 1"/>
          <p:cNvSpPr txBox="1">
            <a:spLocks/>
          </p:cNvSpPr>
          <p:nvPr/>
        </p:nvSpPr>
        <p:spPr>
          <a:xfrm>
            <a:off x="2915816" y="1340768"/>
            <a:ext cx="3096344" cy="648072"/>
          </a:xfrm>
          <a:prstGeom prst="rect">
            <a:avLst/>
          </a:prstGeom>
        </p:spPr>
        <p:txBody>
          <a:bodyPr vert="horz" lIns="0" tIns="45720" r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5000" b="0" kern="1200">
                <a:ln>
                  <a:noFill/>
                </a:ln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3200" b="1" dirty="0" smtClean="0"/>
              <a:t>Obiettivo</a:t>
            </a:r>
            <a:endParaRPr lang="it-IT" sz="3200" b="1" dirty="0"/>
          </a:p>
        </p:txBody>
      </p:sp>
      <p:sp>
        <p:nvSpPr>
          <p:cNvPr id="6" name="Rettangolo 5"/>
          <p:cNvSpPr/>
          <p:nvPr/>
        </p:nvSpPr>
        <p:spPr>
          <a:xfrm>
            <a:off x="374580" y="2492896"/>
            <a:ext cx="8589908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800" dirty="0"/>
              <a:t>P</a:t>
            </a:r>
            <a:r>
              <a:rPr lang="it-IT" sz="2800" dirty="0" smtClean="0"/>
              <a:t>ermettere </a:t>
            </a:r>
            <a:r>
              <a:rPr lang="it-IT" sz="2800" dirty="0"/>
              <a:t>agli utenti di usufruire, in maniera semplice ed </a:t>
            </a:r>
            <a:r>
              <a:rPr lang="it-IT" sz="2800" dirty="0" smtClean="0"/>
              <a:t>efficiente, di un servizio che prevede la visualizzazione </a:t>
            </a:r>
            <a:r>
              <a:rPr lang="it-IT" sz="2800" dirty="0"/>
              <a:t>e controllo dei pagamenti effettuati dagli utenti.</a:t>
            </a:r>
            <a:endParaRPr lang="it-IT" sz="2800" dirty="0">
              <a:effectLst/>
            </a:endParaRPr>
          </a:p>
        </p:txBody>
      </p:sp>
      <p:pic>
        <p:nvPicPr>
          <p:cNvPr id="1026" name="Picture 2" descr="C:\Users\Marko\Desktop\pagamenti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240" y="4077072"/>
            <a:ext cx="1842025" cy="2367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0534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2" descr="http://www.amthewinersclub.com/Resources/gruppo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39458" y="4293096"/>
            <a:ext cx="3920974" cy="2210198"/>
          </a:xfrm>
          <a:prstGeom prst="rect">
            <a:avLst/>
          </a:prstGeom>
          <a:noFill/>
        </p:spPr>
      </p:pic>
      <p:sp>
        <p:nvSpPr>
          <p:cNvPr id="2" name="Segnaposto numero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AEA99-3E91-4C58-9AD4-045DB5619AC3}" type="slidenum">
              <a:rPr lang="it-IT" smtClean="0"/>
              <a:pPr/>
              <a:t>80</a:t>
            </a:fld>
            <a:endParaRPr lang="it-IT"/>
          </a:p>
        </p:txBody>
      </p:sp>
      <p:sp>
        <p:nvSpPr>
          <p:cNvPr id="3" name="CasellaDiTesto 2"/>
          <p:cNvSpPr txBox="1"/>
          <p:nvPr/>
        </p:nvSpPr>
        <p:spPr>
          <a:xfrm>
            <a:off x="3171198" y="448796"/>
            <a:ext cx="311655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Conclusioni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4" name="Rettangolo 3"/>
          <p:cNvSpPr/>
          <p:nvPr/>
        </p:nvSpPr>
        <p:spPr>
          <a:xfrm>
            <a:off x="467546" y="1484784"/>
            <a:ext cx="427110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it-IT" sz="3200" b="1" i="1" dirty="0" smtClean="0">
                <a:solidFill>
                  <a:schemeClr val="accent5"/>
                </a:solidFill>
              </a:rPr>
              <a:t>Cosa abbiamo imparato</a:t>
            </a:r>
          </a:p>
        </p:txBody>
      </p:sp>
      <p:sp>
        <p:nvSpPr>
          <p:cNvPr id="10" name="Content Placeholder 3"/>
          <p:cNvSpPr txBox="1">
            <a:spLocks/>
          </p:cNvSpPr>
          <p:nvPr/>
        </p:nvSpPr>
        <p:spPr>
          <a:xfrm>
            <a:off x="539552" y="2348880"/>
            <a:ext cx="5536232" cy="2592288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it-IT" dirty="0" smtClean="0"/>
              <a:t> Primo approccio professionale</a:t>
            </a:r>
          </a:p>
          <a:p>
            <a:pPr marL="0" indent="0"/>
            <a:r>
              <a:rPr lang="it-IT" dirty="0" smtClean="0"/>
              <a:t> Ciclo di vita del software</a:t>
            </a:r>
          </a:p>
          <a:p>
            <a:pPr marL="0" indent="0"/>
            <a:r>
              <a:rPr lang="it-IT" dirty="0" smtClean="0"/>
              <a:t> Utilizzo di nuovi </a:t>
            </a:r>
            <a:r>
              <a:rPr lang="it-IT" dirty="0" err="1" smtClean="0"/>
              <a:t>tools</a:t>
            </a:r>
            <a:endParaRPr lang="it-IT" dirty="0" smtClean="0"/>
          </a:p>
          <a:p>
            <a:pPr marL="0" indent="0"/>
            <a:r>
              <a:rPr lang="it-IT" dirty="0" smtClean="0"/>
              <a:t> Rispetto delle scadenze</a:t>
            </a:r>
          </a:p>
          <a:p>
            <a:pPr marL="0" indent="0"/>
            <a:r>
              <a:rPr lang="it-IT" dirty="0" smtClean="0"/>
              <a:t> Lavoro di squadra</a:t>
            </a:r>
          </a:p>
          <a:p>
            <a:pPr marL="0" indent="0"/>
            <a:endParaRPr lang="it-IT" i="1" dirty="0" smtClean="0"/>
          </a:p>
          <a:p>
            <a:pPr marL="0" indent="0"/>
            <a:endParaRPr lang="it-IT" i="1" dirty="0" smtClean="0"/>
          </a:p>
          <a:p>
            <a:pPr marL="0" indent="0">
              <a:buNone/>
            </a:pPr>
            <a:endParaRPr lang="it-IT" dirty="0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5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10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2" descr="http://www.carsharingpalermo.it/abbonamenti/omini-incontro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508104" y="2852936"/>
            <a:ext cx="3178639" cy="2781309"/>
          </a:xfrm>
          <a:prstGeom prst="rect">
            <a:avLst/>
          </a:prstGeom>
          <a:noFill/>
        </p:spPr>
      </p:pic>
      <p:sp>
        <p:nvSpPr>
          <p:cNvPr id="2" name="Segnaposto numero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AEA99-3E91-4C58-9AD4-045DB5619AC3}" type="slidenum">
              <a:rPr lang="it-IT" smtClean="0"/>
              <a:pPr/>
              <a:t>81</a:t>
            </a:fld>
            <a:endParaRPr lang="it-IT"/>
          </a:p>
        </p:txBody>
      </p:sp>
      <p:pic>
        <p:nvPicPr>
          <p:cNvPr id="3" name="Picture 3" descr="C:\linda\uni\esami_da_svolgere\gps\progetto_gps\Atsilo\documenti_comuni\loghi\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5" y="1268760"/>
            <a:ext cx="3471657" cy="2161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ttangolo 4"/>
          <p:cNvSpPr/>
          <p:nvPr/>
        </p:nvSpPr>
        <p:spPr>
          <a:xfrm>
            <a:off x="796043" y="3933056"/>
            <a:ext cx="4568045" cy="6771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38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Grazie dell’attenzione</a:t>
            </a:r>
            <a:endParaRPr lang="it-IT" sz="38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ransition spd="med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Fr4nc3sc0\Desktop\at-silo\RAD\3 - Sistema proposto\attori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1679" y="476672"/>
            <a:ext cx="5052690" cy="6233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Connettore 1 3"/>
          <p:cNvCxnSpPr/>
          <p:nvPr/>
        </p:nvCxnSpPr>
        <p:spPr>
          <a:xfrm>
            <a:off x="3023828" y="1340767"/>
            <a:ext cx="482235" cy="0"/>
          </a:xfrm>
          <a:prstGeom prst="line">
            <a:avLst/>
          </a:prstGeom>
          <a:ln w="38100">
            <a:solidFill>
              <a:srgbClr val="FF0000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ttore 1 9"/>
          <p:cNvCxnSpPr/>
          <p:nvPr/>
        </p:nvCxnSpPr>
        <p:spPr>
          <a:xfrm>
            <a:off x="3779912" y="2924943"/>
            <a:ext cx="704806" cy="0"/>
          </a:xfrm>
          <a:prstGeom prst="line">
            <a:avLst/>
          </a:prstGeom>
          <a:ln w="38100">
            <a:solidFill>
              <a:srgbClr val="FF0000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1 11"/>
          <p:cNvCxnSpPr/>
          <p:nvPr/>
        </p:nvCxnSpPr>
        <p:spPr>
          <a:xfrm>
            <a:off x="2987824" y="6093295"/>
            <a:ext cx="843276" cy="0"/>
          </a:xfrm>
          <a:prstGeom prst="line">
            <a:avLst/>
          </a:prstGeom>
          <a:ln w="38100">
            <a:solidFill>
              <a:srgbClr val="FF0000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ttore 1 13"/>
          <p:cNvCxnSpPr/>
          <p:nvPr/>
        </p:nvCxnSpPr>
        <p:spPr>
          <a:xfrm>
            <a:off x="2915816" y="6453335"/>
            <a:ext cx="556426" cy="0"/>
          </a:xfrm>
          <a:prstGeom prst="line">
            <a:avLst/>
          </a:prstGeom>
          <a:ln w="38100">
            <a:solidFill>
              <a:srgbClr val="FF0000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ttore 1 15"/>
          <p:cNvCxnSpPr/>
          <p:nvPr/>
        </p:nvCxnSpPr>
        <p:spPr>
          <a:xfrm>
            <a:off x="4139952" y="3284983"/>
            <a:ext cx="408045" cy="0"/>
          </a:xfrm>
          <a:prstGeom prst="line">
            <a:avLst/>
          </a:prstGeom>
          <a:ln w="38100">
            <a:solidFill>
              <a:srgbClr val="FF0000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e 16"/>
          <p:cNvSpPr/>
          <p:nvPr/>
        </p:nvSpPr>
        <p:spPr>
          <a:xfrm>
            <a:off x="2915816" y="1124743"/>
            <a:ext cx="540060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Ovale 8"/>
          <p:cNvSpPr/>
          <p:nvPr/>
        </p:nvSpPr>
        <p:spPr>
          <a:xfrm>
            <a:off x="3666895" y="2687029"/>
            <a:ext cx="792088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83998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9" grpId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quinozio">
  <a:themeElements>
    <a:clrScheme name="BuonoSfondoBianco">
      <a:dk1>
        <a:srgbClr val="000000"/>
      </a:dk1>
      <a:lt1>
        <a:srgbClr val="000000"/>
      </a:lt1>
      <a:dk2>
        <a:srgbClr val="FFFFFF"/>
      </a:dk2>
      <a:lt2>
        <a:srgbClr val="FFFFFF"/>
      </a:lt2>
      <a:accent1>
        <a:srgbClr val="BBECF4"/>
      </a:accent1>
      <a:accent2>
        <a:srgbClr val="BBECF4"/>
      </a:accent2>
      <a:accent3>
        <a:srgbClr val="BBECF4"/>
      </a:accent3>
      <a:accent4>
        <a:srgbClr val="167689"/>
      </a:accent4>
      <a:accent5>
        <a:srgbClr val="167689"/>
      </a:accent5>
      <a:accent6>
        <a:srgbClr val="A5C249"/>
      </a:accent6>
      <a:hlink>
        <a:srgbClr val="062328"/>
      </a:hlink>
      <a:folHlink>
        <a:srgbClr val="105964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quinozio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  <a:scene3d>
            <a:camera prst="orthographicFront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432</TotalTime>
  <Words>3370</Words>
  <Application>Microsoft Office PowerPoint</Application>
  <PresentationFormat>Presentazione su schermo (4:3)</PresentationFormat>
  <Paragraphs>526</Paragraphs>
  <Slides>81</Slides>
  <Notes>39</Notes>
  <HiddenSlides>5</HiddenSlides>
  <MMClips>0</MMClips>
  <ScaleCrop>false</ScaleCrop>
  <HeadingPairs>
    <vt:vector size="6" baseType="variant">
      <vt:variant>
        <vt:lpstr>Caratteri utilizzati</vt:lpstr>
      </vt:variant>
      <vt:variant>
        <vt:i4>8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81</vt:i4>
      </vt:variant>
    </vt:vector>
  </HeadingPairs>
  <TitlesOfParts>
    <vt:vector size="90" baseType="lpstr">
      <vt:lpstr>Arial</vt:lpstr>
      <vt:lpstr>Calibri</vt:lpstr>
      <vt:lpstr>Calibri Light</vt:lpstr>
      <vt:lpstr>Courier New</vt:lpstr>
      <vt:lpstr>DejaVu Sans Mono</vt:lpstr>
      <vt:lpstr>Times New Roman</vt:lpstr>
      <vt:lpstr>Wingdings</vt:lpstr>
      <vt:lpstr>Wingdings 2</vt:lpstr>
      <vt:lpstr>Equinozio</vt:lpstr>
      <vt:lpstr>Presentazione standard di PowerPoint</vt:lpstr>
      <vt:lpstr>Team Management</vt:lpstr>
      <vt:lpstr>Team Management</vt:lpstr>
      <vt:lpstr>Presentazione standard di PowerPoint</vt:lpstr>
      <vt:lpstr>Presentazione standard di PowerPoint</vt:lpstr>
      <vt:lpstr>Presentazione standard di PowerPoint</vt:lpstr>
      <vt:lpstr>Gestione Pagamenti</vt:lpstr>
      <vt:lpstr>Gestione Pagamenti</vt:lpstr>
      <vt:lpstr>Presentazione standard di PowerPoint</vt:lpstr>
      <vt:lpstr>Presentazione standard di PowerPoint</vt:lpstr>
      <vt:lpstr>Presentazione standard di PowerPoint</vt:lpstr>
      <vt:lpstr>Gestione Pagamenti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Gestione Tirocinanti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Lindig</dc:creator>
  <cp:lastModifiedBy>Alfonso</cp:lastModifiedBy>
  <cp:revision>52</cp:revision>
  <dcterms:created xsi:type="dcterms:W3CDTF">2012-12-23T12:37:08Z</dcterms:created>
  <dcterms:modified xsi:type="dcterms:W3CDTF">2013-01-07T16:46:43Z</dcterms:modified>
</cp:coreProperties>
</file>